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5143500" cx="9144000"/>
  <p:notesSz cx="6858000" cy="9144000"/>
  <p:embeddedFontLst>
    <p:embeddedFont>
      <p:font typeface="Roboto"/>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Roboto-bold.fntdata"/><Relationship Id="rId10" Type="http://schemas.openxmlformats.org/officeDocument/2006/relationships/slide" Target="slides/slide4.xml"/><Relationship Id="rId54" Type="http://schemas.openxmlformats.org/officeDocument/2006/relationships/font" Target="fonts/Roboto-regular.fntdata"/><Relationship Id="rId13" Type="http://schemas.openxmlformats.org/officeDocument/2006/relationships/slide" Target="slides/slide7.xml"/><Relationship Id="rId57" Type="http://schemas.openxmlformats.org/officeDocument/2006/relationships/font" Target="fonts/Roboto-boldItalic.fntdata"/><Relationship Id="rId12" Type="http://schemas.openxmlformats.org/officeDocument/2006/relationships/slide" Target="slides/slide6.xml"/><Relationship Id="rId56" Type="http://schemas.openxmlformats.org/officeDocument/2006/relationships/font" Target="fonts/Roboto-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7b0b887d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b0b887d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d766c20616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d766c20616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d766c20616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d766c20616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d766c20616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d766c20616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d766c20616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d766c20616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d766c20616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d766c20616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d9a7aabaf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d9a7aabaf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d7b970408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d7b970408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d7b970408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d7b970408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d7b970408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d7b970408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d7b970408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d7b970408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766c20616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766c20616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d7b970408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d7b970408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d7b9704085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d7b9704085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d7b970408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d7b970408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dc21d5c93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dc21d5c93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dc21d5c93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dc21d5c93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dc21d5c93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dc21d5c93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dc21d5c93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dc21d5c93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dc21d5c93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dc21d5c93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dcd547d2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dcd547d2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dcd547d28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dcd547d28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766c20616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766c20616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dc21d5c93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dc21d5c93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dcd547d28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dcd547d28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dc21d5c93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dc21d5c93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dd1bf4106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dd1bf4106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e2283e01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e2283e01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dd1bf4106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dd1bf4106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dd1bf4106a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dd1bf4106a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dd1bf4106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dd1bf4106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dd1bf4106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dd1bf4106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dd1bf4106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dd1bf4106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d766c20616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d766c20616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dd1bf4106a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dd1bf4106a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dd1bf4106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dd1bf4106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dd1bf4106a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dd1bf4106a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dd1bf4106a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dd1bf4106a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dd1bf4106a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dd1bf4106a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dd1bf4106a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dd1bf4106a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dd1bf4106a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dd1bf4106a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e2283e011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e2283e011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d766c20616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d766c20616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d766c20616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d766c20616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d766c20616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d766c20616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766c20616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d766c20616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d766c20616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d766c20616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grpSp>
        <p:nvGrpSpPr>
          <p:cNvPr id="55" name="Google Shape;55;p14"/>
          <p:cNvGrpSpPr/>
          <p:nvPr/>
        </p:nvGrpSpPr>
        <p:grpSpPr>
          <a:xfrm>
            <a:off x="6098378" y="5"/>
            <a:ext cx="3045625" cy="2030570"/>
            <a:chOff x="6098378" y="5"/>
            <a:chExt cx="3045625" cy="2030570"/>
          </a:xfrm>
        </p:grpSpPr>
        <p:sp>
          <p:nvSpPr>
            <p:cNvPr id="56" name="Google Shape;56;p14"/>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62" name="Google Shape;62;p14"/>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63" name="Google Shape;63;p1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4" name="Shape 64"/>
        <p:cNvGrpSpPr/>
        <p:nvPr/>
      </p:nvGrpSpPr>
      <p:grpSpPr>
        <a:xfrm>
          <a:off x="0" y="0"/>
          <a:ext cx="0" cy="0"/>
          <a:chOff x="0" y="0"/>
          <a:chExt cx="0" cy="0"/>
        </a:xfrm>
      </p:grpSpPr>
      <p:grpSp>
        <p:nvGrpSpPr>
          <p:cNvPr id="65" name="Google Shape;65;p15"/>
          <p:cNvGrpSpPr/>
          <p:nvPr/>
        </p:nvGrpSpPr>
        <p:grpSpPr>
          <a:xfrm>
            <a:off x="6098378" y="5"/>
            <a:ext cx="3045625" cy="2030570"/>
            <a:chOff x="6098378" y="5"/>
            <a:chExt cx="3045625" cy="2030570"/>
          </a:xfrm>
        </p:grpSpPr>
        <p:sp>
          <p:nvSpPr>
            <p:cNvPr id="66" name="Google Shape;66;p15"/>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 name="Google Shape;71;p15"/>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72" name="Google Shape;72;p1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3" name="Shape 73"/>
        <p:cNvGrpSpPr/>
        <p:nvPr/>
      </p:nvGrpSpPr>
      <p:grpSpPr>
        <a:xfrm>
          <a:off x="0" y="0"/>
          <a:ext cx="0" cy="0"/>
          <a:chOff x="0" y="0"/>
          <a:chExt cx="0" cy="0"/>
        </a:xfrm>
      </p:grpSpPr>
      <p:grpSp>
        <p:nvGrpSpPr>
          <p:cNvPr id="74" name="Google Shape;74;p16"/>
          <p:cNvGrpSpPr/>
          <p:nvPr/>
        </p:nvGrpSpPr>
        <p:grpSpPr>
          <a:xfrm>
            <a:off x="0" y="3903669"/>
            <a:ext cx="9144000" cy="1239925"/>
            <a:chOff x="0" y="3903669"/>
            <a:chExt cx="9144000" cy="1239925"/>
          </a:xfrm>
        </p:grpSpPr>
        <p:sp>
          <p:nvSpPr>
            <p:cNvPr id="75" name="Google Shape;75;p16"/>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1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1" name="Google Shape;81;p1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2" name="Google Shape;82;p1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3" name="Shape 83"/>
        <p:cNvGrpSpPr/>
        <p:nvPr/>
      </p:nvGrpSpPr>
      <p:grpSpPr>
        <a:xfrm>
          <a:off x="0" y="0"/>
          <a:ext cx="0" cy="0"/>
          <a:chOff x="0" y="0"/>
          <a:chExt cx="0" cy="0"/>
        </a:xfrm>
      </p:grpSpPr>
      <p:sp>
        <p:nvSpPr>
          <p:cNvPr id="84" name="Google Shape;84;p17"/>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5" name="Google Shape;85;p17"/>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6" name="Google Shape;86;p17"/>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7" name="Google Shape;87;p1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8"/>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0" name="Google Shape;90;p1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1" name="Shape 91"/>
        <p:cNvGrpSpPr/>
        <p:nvPr/>
      </p:nvGrpSpPr>
      <p:grpSpPr>
        <a:xfrm>
          <a:off x="0" y="0"/>
          <a:ext cx="0" cy="0"/>
          <a:chOff x="0" y="0"/>
          <a:chExt cx="0" cy="0"/>
        </a:xfrm>
      </p:grpSpPr>
      <p:sp>
        <p:nvSpPr>
          <p:cNvPr id="92" name="Google Shape;92;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3" name="Google Shape;93;p19"/>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4" name="Google Shape;94;p1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95" name="Shape 95"/>
        <p:cNvGrpSpPr/>
        <p:nvPr/>
      </p:nvGrpSpPr>
      <p:grpSpPr>
        <a:xfrm>
          <a:off x="0" y="0"/>
          <a:ext cx="0" cy="0"/>
          <a:chOff x="0" y="0"/>
          <a:chExt cx="0" cy="0"/>
        </a:xfrm>
      </p:grpSpPr>
      <p:grpSp>
        <p:nvGrpSpPr>
          <p:cNvPr id="96" name="Google Shape;96;p20"/>
          <p:cNvGrpSpPr/>
          <p:nvPr/>
        </p:nvGrpSpPr>
        <p:grpSpPr>
          <a:xfrm>
            <a:off x="6098378" y="5"/>
            <a:ext cx="3045625" cy="2030570"/>
            <a:chOff x="6098378" y="5"/>
            <a:chExt cx="3045625" cy="2030570"/>
          </a:xfrm>
        </p:grpSpPr>
        <p:sp>
          <p:nvSpPr>
            <p:cNvPr id="97" name="Google Shape;97;p20"/>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0"/>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20"/>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03" name="Google Shape;103;p2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4" name="Shape 104"/>
        <p:cNvGrpSpPr/>
        <p:nvPr/>
      </p:nvGrpSpPr>
      <p:grpSpPr>
        <a:xfrm>
          <a:off x="0" y="0"/>
          <a:ext cx="0" cy="0"/>
          <a:chOff x="0" y="0"/>
          <a:chExt cx="0" cy="0"/>
        </a:xfrm>
      </p:grpSpPr>
      <p:sp>
        <p:nvSpPr>
          <p:cNvPr id="105" name="Google Shape;105;p21"/>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 name="Google Shape;106;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07" name="Google Shape;107;p21"/>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8" name="Google Shape;108;p21"/>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9" name="Google Shape;109;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10" name="Google Shape;110;p2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p22"/>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13" name="Google Shape;113;p2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14" name="Shape 114"/>
        <p:cNvGrpSpPr/>
        <p:nvPr/>
      </p:nvGrpSpPr>
      <p:grpSpPr>
        <a:xfrm>
          <a:off x="0" y="0"/>
          <a:ext cx="0" cy="0"/>
          <a:chOff x="0" y="0"/>
          <a:chExt cx="0" cy="0"/>
        </a:xfrm>
      </p:grpSpPr>
      <p:grpSp>
        <p:nvGrpSpPr>
          <p:cNvPr id="115" name="Google Shape;115;p23"/>
          <p:cNvGrpSpPr/>
          <p:nvPr/>
        </p:nvGrpSpPr>
        <p:grpSpPr>
          <a:xfrm>
            <a:off x="6098378" y="5"/>
            <a:ext cx="3045625" cy="2030570"/>
            <a:chOff x="6098378" y="5"/>
            <a:chExt cx="3045625" cy="2030570"/>
          </a:xfrm>
        </p:grpSpPr>
        <p:sp>
          <p:nvSpPr>
            <p:cNvPr id="116" name="Google Shape;116;p2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 name="Google Shape;121;p23"/>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22" name="Google Shape;122;p23"/>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0"/>
              </a:spcBef>
              <a:spcAft>
                <a:spcPts val="0"/>
              </a:spcAft>
              <a:buClr>
                <a:schemeClr val="lt1"/>
              </a:buClr>
              <a:buSzPts val="1400"/>
              <a:buChar char="○"/>
              <a:defRPr>
                <a:solidFill>
                  <a:schemeClr val="lt1"/>
                </a:solidFill>
              </a:defRPr>
            </a:lvl2pPr>
            <a:lvl3pPr indent="-317500" lvl="2" marL="1371600" rtl="0" algn="ctr">
              <a:spcBef>
                <a:spcPts val="0"/>
              </a:spcBef>
              <a:spcAft>
                <a:spcPts val="0"/>
              </a:spcAft>
              <a:buClr>
                <a:schemeClr val="lt1"/>
              </a:buClr>
              <a:buSzPts val="1400"/>
              <a:buChar char="■"/>
              <a:defRPr>
                <a:solidFill>
                  <a:schemeClr val="lt1"/>
                </a:solidFill>
              </a:defRPr>
            </a:lvl3pPr>
            <a:lvl4pPr indent="-317500" lvl="3" marL="1828800" rtl="0" algn="ctr">
              <a:spcBef>
                <a:spcPts val="0"/>
              </a:spcBef>
              <a:spcAft>
                <a:spcPts val="0"/>
              </a:spcAft>
              <a:buClr>
                <a:schemeClr val="lt1"/>
              </a:buClr>
              <a:buSzPts val="1400"/>
              <a:buChar char="●"/>
              <a:defRPr>
                <a:solidFill>
                  <a:schemeClr val="lt1"/>
                </a:solidFill>
              </a:defRPr>
            </a:lvl4pPr>
            <a:lvl5pPr indent="-317500" lvl="4" marL="2286000" rtl="0" algn="ctr">
              <a:spcBef>
                <a:spcPts val="0"/>
              </a:spcBef>
              <a:spcAft>
                <a:spcPts val="0"/>
              </a:spcAft>
              <a:buClr>
                <a:schemeClr val="lt1"/>
              </a:buClr>
              <a:buSzPts val="1400"/>
              <a:buChar char="○"/>
              <a:defRPr>
                <a:solidFill>
                  <a:schemeClr val="lt1"/>
                </a:solidFill>
              </a:defRPr>
            </a:lvl5pPr>
            <a:lvl6pPr indent="-317500" lvl="5" marL="2743200" rtl="0" algn="ctr">
              <a:spcBef>
                <a:spcPts val="0"/>
              </a:spcBef>
              <a:spcAft>
                <a:spcPts val="0"/>
              </a:spcAft>
              <a:buClr>
                <a:schemeClr val="lt1"/>
              </a:buClr>
              <a:buSzPts val="1400"/>
              <a:buChar char="■"/>
              <a:defRPr>
                <a:solidFill>
                  <a:schemeClr val="lt1"/>
                </a:solidFill>
              </a:defRPr>
            </a:lvl6pPr>
            <a:lvl7pPr indent="-317500" lvl="6" marL="3200400" rtl="0" algn="ctr">
              <a:spcBef>
                <a:spcPts val="0"/>
              </a:spcBef>
              <a:spcAft>
                <a:spcPts val="0"/>
              </a:spcAft>
              <a:buClr>
                <a:schemeClr val="lt1"/>
              </a:buClr>
              <a:buSzPts val="1400"/>
              <a:buChar char="●"/>
              <a:defRPr>
                <a:solidFill>
                  <a:schemeClr val="lt1"/>
                </a:solidFill>
              </a:defRPr>
            </a:lvl7pPr>
            <a:lvl8pPr indent="-317500" lvl="7" marL="3657600" rtl="0" algn="ctr">
              <a:spcBef>
                <a:spcPts val="0"/>
              </a:spcBef>
              <a:spcAft>
                <a:spcPts val="0"/>
              </a:spcAft>
              <a:buClr>
                <a:schemeClr val="lt1"/>
              </a:buClr>
              <a:buSzPts val="1400"/>
              <a:buChar char="○"/>
              <a:defRPr>
                <a:solidFill>
                  <a:schemeClr val="lt1"/>
                </a:solidFill>
              </a:defRPr>
            </a:lvl8pPr>
            <a:lvl9pPr indent="-317500" lvl="8" marL="4114800" rtl="0" algn="ctr">
              <a:spcBef>
                <a:spcPts val="0"/>
              </a:spcBef>
              <a:spcAft>
                <a:spcPts val="0"/>
              </a:spcAft>
              <a:buClr>
                <a:schemeClr val="lt1"/>
              </a:buClr>
              <a:buSzPts val="1400"/>
              <a:buChar char="■"/>
              <a:defRPr>
                <a:solidFill>
                  <a:schemeClr val="lt1"/>
                </a:solidFill>
              </a:defRPr>
            </a:lvl9pPr>
          </a:lstStyle>
          <a:p/>
        </p:txBody>
      </p:sp>
      <p:sp>
        <p:nvSpPr>
          <p:cNvPr id="123" name="Google Shape;123;p2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2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6" name="Shape 126"/>
        <p:cNvGrpSpPr/>
        <p:nvPr/>
      </p:nvGrpSpPr>
      <p:grpSpPr>
        <a:xfrm>
          <a:off x="0" y="0"/>
          <a:ext cx="0" cy="0"/>
          <a:chOff x="0" y="0"/>
          <a:chExt cx="0" cy="0"/>
        </a:xfrm>
      </p:grpSpPr>
      <p:sp>
        <p:nvSpPr>
          <p:cNvPr id="127" name="Google Shape;127;p25"/>
          <p:cNvSpPr txBox="1"/>
          <p:nvPr>
            <p:ph type="title"/>
          </p:nvPr>
        </p:nvSpPr>
        <p:spPr>
          <a:xfrm>
            <a:off x="0" y="250031"/>
            <a:ext cx="9144000" cy="638100"/>
          </a:xfrm>
          <a:prstGeom prst="rect">
            <a:avLst/>
          </a:prstGeom>
          <a:solidFill>
            <a:srgbClr val="FF6600"/>
          </a:solidFill>
          <a:ln>
            <a:noFill/>
          </a:ln>
        </p:spPr>
        <p:txBody>
          <a:bodyPr anchorCtr="0" anchor="ctr" bIns="45700" lIns="91425" spcFirstLastPara="1" rIns="91425" wrap="square" tIns="45700">
            <a:noAutofit/>
          </a:bodyPr>
          <a:lstStyle>
            <a:lvl1pPr lvl="0" rtl="0" algn="l">
              <a:spcBef>
                <a:spcPts val="0"/>
              </a:spcBef>
              <a:spcAft>
                <a:spcPts val="0"/>
              </a:spcAft>
              <a:buSzPts val="3000"/>
              <a:buNone/>
              <a:defRPr/>
            </a:lvl1pPr>
            <a:lvl2pPr lvl="1" rtl="0" algn="l">
              <a:spcBef>
                <a:spcPts val="0"/>
              </a:spcBef>
              <a:spcAft>
                <a:spcPts val="0"/>
              </a:spcAft>
              <a:buSzPts val="3000"/>
              <a:buNone/>
              <a:defRPr/>
            </a:lvl2pPr>
            <a:lvl3pPr lvl="2" rtl="0" algn="l">
              <a:spcBef>
                <a:spcPts val="0"/>
              </a:spcBef>
              <a:spcAft>
                <a:spcPts val="0"/>
              </a:spcAft>
              <a:buSzPts val="3000"/>
              <a:buNone/>
              <a:defRPr/>
            </a:lvl3pPr>
            <a:lvl4pPr lvl="3" rtl="0" algn="l">
              <a:spcBef>
                <a:spcPts val="0"/>
              </a:spcBef>
              <a:spcAft>
                <a:spcPts val="0"/>
              </a:spcAft>
              <a:buSzPts val="3000"/>
              <a:buNone/>
              <a:defRPr/>
            </a:lvl4pPr>
            <a:lvl5pPr lvl="4" rtl="0" algn="l">
              <a:spcBef>
                <a:spcPts val="0"/>
              </a:spcBef>
              <a:spcAft>
                <a:spcPts val="0"/>
              </a:spcAft>
              <a:buSzPts val="3000"/>
              <a:buNone/>
              <a:defRPr/>
            </a:lvl5pPr>
            <a:lvl6pPr lvl="5" rtl="0" algn="l">
              <a:spcBef>
                <a:spcPts val="0"/>
              </a:spcBef>
              <a:spcAft>
                <a:spcPts val="0"/>
              </a:spcAft>
              <a:buSzPts val="3000"/>
              <a:buNone/>
              <a:defRPr/>
            </a:lvl6pPr>
            <a:lvl7pPr lvl="6" rtl="0" algn="l">
              <a:spcBef>
                <a:spcPts val="0"/>
              </a:spcBef>
              <a:spcAft>
                <a:spcPts val="0"/>
              </a:spcAft>
              <a:buSzPts val="3000"/>
              <a:buNone/>
              <a:defRPr/>
            </a:lvl7pPr>
            <a:lvl8pPr lvl="7" rtl="0" algn="l">
              <a:spcBef>
                <a:spcPts val="0"/>
              </a:spcBef>
              <a:spcAft>
                <a:spcPts val="0"/>
              </a:spcAft>
              <a:buSzPts val="3000"/>
              <a:buNone/>
              <a:defRPr/>
            </a:lvl8pPr>
            <a:lvl9pPr lvl="8" rtl="0" algn="l">
              <a:spcBef>
                <a:spcPts val="0"/>
              </a:spcBef>
              <a:spcAft>
                <a:spcPts val="0"/>
              </a:spcAft>
              <a:buSzPts val="3000"/>
              <a:buNone/>
              <a:defRPr/>
            </a:lvl9pPr>
          </a:lstStyle>
          <a:p/>
        </p:txBody>
      </p:sp>
      <p:sp>
        <p:nvSpPr>
          <p:cNvPr id="128" name="Google Shape;128;p25"/>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Trebuchet MS"/>
              <a:buChar char="●"/>
              <a:defRPr sz="2800"/>
            </a:lvl1pPr>
            <a:lvl2pPr indent="-381000" lvl="1" marL="914400" rtl="0" algn="l">
              <a:spcBef>
                <a:spcPts val="480"/>
              </a:spcBef>
              <a:spcAft>
                <a:spcPts val="0"/>
              </a:spcAft>
              <a:buClr>
                <a:schemeClr val="dk1"/>
              </a:buClr>
              <a:buSzPts val="2400"/>
              <a:buFont typeface="Trebuchet MS"/>
              <a:buChar char="○"/>
              <a:defRPr sz="2400"/>
            </a:lvl2pPr>
            <a:lvl3pPr indent="-355600" lvl="2" marL="1371600" rtl="0" algn="l">
              <a:spcBef>
                <a:spcPts val="400"/>
              </a:spcBef>
              <a:spcAft>
                <a:spcPts val="0"/>
              </a:spcAft>
              <a:buClr>
                <a:schemeClr val="dk1"/>
              </a:buClr>
              <a:buSzPts val="2000"/>
              <a:buFont typeface="Trebuchet MS"/>
              <a:buChar char="■"/>
              <a:defRPr sz="2000"/>
            </a:lvl3pPr>
            <a:lvl4pPr indent="-342900" lvl="3" marL="1828800" rtl="0" algn="l">
              <a:spcBef>
                <a:spcPts val="360"/>
              </a:spcBef>
              <a:spcAft>
                <a:spcPts val="0"/>
              </a:spcAft>
              <a:buClr>
                <a:schemeClr val="dk1"/>
              </a:buClr>
              <a:buSzPts val="1800"/>
              <a:buFont typeface="Trebuchet MS"/>
              <a:buChar char="●"/>
              <a:defRPr sz="1800"/>
            </a:lvl4pPr>
            <a:lvl5pPr indent="-342900" lvl="4" marL="2286000" rtl="0" algn="l">
              <a:spcBef>
                <a:spcPts val="360"/>
              </a:spcBef>
              <a:spcAft>
                <a:spcPts val="0"/>
              </a:spcAft>
              <a:buClr>
                <a:schemeClr val="dk1"/>
              </a:buClr>
              <a:buSzPts val="1800"/>
              <a:buFont typeface="Trebuchet MS"/>
              <a:buChar char="○"/>
              <a:defRPr sz="1800"/>
            </a:lvl5pPr>
            <a:lvl6pPr indent="-342900" lvl="5" marL="2743200" rtl="0" algn="l">
              <a:spcBef>
                <a:spcPts val="360"/>
              </a:spcBef>
              <a:spcAft>
                <a:spcPts val="0"/>
              </a:spcAft>
              <a:buClr>
                <a:schemeClr val="dk1"/>
              </a:buClr>
              <a:buSzPts val="1800"/>
              <a:buFont typeface="Trebuchet MS"/>
              <a:buChar char="■"/>
              <a:defRPr sz="1800"/>
            </a:lvl6pPr>
            <a:lvl7pPr indent="-342900" lvl="6" marL="3200400" rtl="0" algn="l">
              <a:spcBef>
                <a:spcPts val="360"/>
              </a:spcBef>
              <a:spcAft>
                <a:spcPts val="0"/>
              </a:spcAft>
              <a:buClr>
                <a:schemeClr val="dk1"/>
              </a:buClr>
              <a:buSzPts val="1800"/>
              <a:buFont typeface="Trebuchet MS"/>
              <a:buChar char="●"/>
              <a:defRPr sz="1800"/>
            </a:lvl7pPr>
            <a:lvl8pPr indent="-342900" lvl="7" marL="3657600" rtl="0" algn="l">
              <a:spcBef>
                <a:spcPts val="360"/>
              </a:spcBef>
              <a:spcAft>
                <a:spcPts val="0"/>
              </a:spcAft>
              <a:buClr>
                <a:schemeClr val="dk1"/>
              </a:buClr>
              <a:buSzPts val="1800"/>
              <a:buFont typeface="Trebuchet MS"/>
              <a:buChar char="○"/>
              <a:defRPr sz="1800"/>
            </a:lvl8pPr>
            <a:lvl9pPr indent="-342900" lvl="8" marL="4114800" rtl="0" algn="l">
              <a:spcBef>
                <a:spcPts val="360"/>
              </a:spcBef>
              <a:spcAft>
                <a:spcPts val="0"/>
              </a:spcAft>
              <a:buClr>
                <a:schemeClr val="dk1"/>
              </a:buClr>
              <a:buSzPts val="1800"/>
              <a:buFont typeface="Trebuchet MS"/>
              <a:buChar char="■"/>
              <a:defRPr sz="1800"/>
            </a:lvl9pPr>
          </a:lstStyle>
          <a:p/>
        </p:txBody>
      </p:sp>
      <p:sp>
        <p:nvSpPr>
          <p:cNvPr id="129" name="Google Shape;129;p25"/>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Trebuchet MS"/>
              <a:buChar char="●"/>
              <a:defRPr sz="2800"/>
            </a:lvl1pPr>
            <a:lvl2pPr indent="-381000" lvl="1" marL="914400" rtl="0" algn="l">
              <a:spcBef>
                <a:spcPts val="480"/>
              </a:spcBef>
              <a:spcAft>
                <a:spcPts val="0"/>
              </a:spcAft>
              <a:buClr>
                <a:schemeClr val="dk1"/>
              </a:buClr>
              <a:buSzPts val="2400"/>
              <a:buFont typeface="Trebuchet MS"/>
              <a:buChar char="○"/>
              <a:defRPr sz="2400"/>
            </a:lvl2pPr>
            <a:lvl3pPr indent="-355600" lvl="2" marL="1371600" rtl="0" algn="l">
              <a:spcBef>
                <a:spcPts val="400"/>
              </a:spcBef>
              <a:spcAft>
                <a:spcPts val="0"/>
              </a:spcAft>
              <a:buClr>
                <a:schemeClr val="dk1"/>
              </a:buClr>
              <a:buSzPts val="2000"/>
              <a:buFont typeface="Trebuchet MS"/>
              <a:buChar char="■"/>
              <a:defRPr sz="2000"/>
            </a:lvl3pPr>
            <a:lvl4pPr indent="-342900" lvl="3" marL="1828800" rtl="0" algn="l">
              <a:spcBef>
                <a:spcPts val="360"/>
              </a:spcBef>
              <a:spcAft>
                <a:spcPts val="0"/>
              </a:spcAft>
              <a:buClr>
                <a:schemeClr val="dk1"/>
              </a:buClr>
              <a:buSzPts val="1800"/>
              <a:buFont typeface="Trebuchet MS"/>
              <a:buChar char="●"/>
              <a:defRPr sz="1800"/>
            </a:lvl4pPr>
            <a:lvl5pPr indent="-342900" lvl="4" marL="2286000" rtl="0" algn="l">
              <a:spcBef>
                <a:spcPts val="360"/>
              </a:spcBef>
              <a:spcAft>
                <a:spcPts val="0"/>
              </a:spcAft>
              <a:buClr>
                <a:schemeClr val="dk1"/>
              </a:buClr>
              <a:buSzPts val="1800"/>
              <a:buFont typeface="Trebuchet MS"/>
              <a:buChar char="○"/>
              <a:defRPr sz="1800"/>
            </a:lvl5pPr>
            <a:lvl6pPr indent="-342900" lvl="5" marL="2743200" rtl="0" algn="l">
              <a:spcBef>
                <a:spcPts val="360"/>
              </a:spcBef>
              <a:spcAft>
                <a:spcPts val="0"/>
              </a:spcAft>
              <a:buClr>
                <a:schemeClr val="dk1"/>
              </a:buClr>
              <a:buSzPts val="1800"/>
              <a:buFont typeface="Trebuchet MS"/>
              <a:buChar char="■"/>
              <a:defRPr sz="1800"/>
            </a:lvl6pPr>
            <a:lvl7pPr indent="-342900" lvl="6" marL="3200400" rtl="0" algn="l">
              <a:spcBef>
                <a:spcPts val="360"/>
              </a:spcBef>
              <a:spcAft>
                <a:spcPts val="0"/>
              </a:spcAft>
              <a:buClr>
                <a:schemeClr val="dk1"/>
              </a:buClr>
              <a:buSzPts val="1800"/>
              <a:buFont typeface="Trebuchet MS"/>
              <a:buChar char="●"/>
              <a:defRPr sz="1800"/>
            </a:lvl7pPr>
            <a:lvl8pPr indent="-342900" lvl="7" marL="3657600" rtl="0" algn="l">
              <a:spcBef>
                <a:spcPts val="360"/>
              </a:spcBef>
              <a:spcAft>
                <a:spcPts val="0"/>
              </a:spcAft>
              <a:buClr>
                <a:schemeClr val="dk1"/>
              </a:buClr>
              <a:buSzPts val="1800"/>
              <a:buFont typeface="Trebuchet MS"/>
              <a:buChar char="○"/>
              <a:defRPr sz="1800"/>
            </a:lvl8pPr>
            <a:lvl9pPr indent="-342900" lvl="8" marL="4114800" rtl="0" algn="l">
              <a:spcBef>
                <a:spcPts val="360"/>
              </a:spcBef>
              <a:spcAft>
                <a:spcPts val="0"/>
              </a:spcAft>
              <a:buClr>
                <a:schemeClr val="dk1"/>
              </a:buClr>
              <a:buSzPts val="1800"/>
              <a:buFont typeface="Trebuchet MS"/>
              <a:buChar char="■"/>
              <a:defRPr sz="1800"/>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52" name="Google Shape;52;p13"/>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1"/>
                </a:solidFill>
                <a:latin typeface="Roboto"/>
                <a:ea typeface="Roboto"/>
                <a:cs typeface="Roboto"/>
                <a:sym typeface="Roboto"/>
              </a:defRPr>
            </a:lvl1pPr>
            <a:lvl2pPr lvl="1" rtl="0" algn="r">
              <a:buNone/>
              <a:defRPr sz="1000">
                <a:solidFill>
                  <a:schemeClr val="lt1"/>
                </a:solidFill>
                <a:latin typeface="Roboto"/>
                <a:ea typeface="Roboto"/>
                <a:cs typeface="Roboto"/>
                <a:sym typeface="Roboto"/>
              </a:defRPr>
            </a:lvl2pPr>
            <a:lvl3pPr lvl="2" rtl="0" algn="r">
              <a:buNone/>
              <a:defRPr sz="1000">
                <a:solidFill>
                  <a:schemeClr val="lt1"/>
                </a:solidFill>
                <a:latin typeface="Roboto"/>
                <a:ea typeface="Roboto"/>
                <a:cs typeface="Roboto"/>
                <a:sym typeface="Roboto"/>
              </a:defRPr>
            </a:lvl3pPr>
            <a:lvl4pPr lvl="3" rtl="0" algn="r">
              <a:buNone/>
              <a:defRPr sz="1000">
                <a:solidFill>
                  <a:schemeClr val="lt1"/>
                </a:solidFill>
                <a:latin typeface="Roboto"/>
                <a:ea typeface="Roboto"/>
                <a:cs typeface="Roboto"/>
                <a:sym typeface="Roboto"/>
              </a:defRPr>
            </a:lvl4pPr>
            <a:lvl5pPr lvl="4" rtl="0" algn="r">
              <a:buNone/>
              <a:defRPr sz="1000">
                <a:solidFill>
                  <a:schemeClr val="lt1"/>
                </a:solidFill>
                <a:latin typeface="Roboto"/>
                <a:ea typeface="Roboto"/>
                <a:cs typeface="Roboto"/>
                <a:sym typeface="Roboto"/>
              </a:defRPr>
            </a:lvl5pPr>
            <a:lvl6pPr lvl="5" rtl="0" algn="r">
              <a:buNone/>
              <a:defRPr sz="1000">
                <a:solidFill>
                  <a:schemeClr val="lt1"/>
                </a:solidFill>
                <a:latin typeface="Roboto"/>
                <a:ea typeface="Roboto"/>
                <a:cs typeface="Roboto"/>
                <a:sym typeface="Roboto"/>
              </a:defRPr>
            </a:lvl6pPr>
            <a:lvl7pPr lvl="6" rtl="0" algn="r">
              <a:buNone/>
              <a:defRPr sz="1000">
                <a:solidFill>
                  <a:schemeClr val="lt1"/>
                </a:solidFill>
                <a:latin typeface="Roboto"/>
                <a:ea typeface="Roboto"/>
                <a:cs typeface="Roboto"/>
                <a:sym typeface="Roboto"/>
              </a:defRPr>
            </a:lvl7pPr>
            <a:lvl8pPr lvl="7" rtl="0" algn="r">
              <a:buNone/>
              <a:defRPr sz="1000">
                <a:solidFill>
                  <a:schemeClr val="lt1"/>
                </a:solidFill>
                <a:latin typeface="Roboto"/>
                <a:ea typeface="Roboto"/>
                <a:cs typeface="Roboto"/>
                <a:sym typeface="Roboto"/>
              </a:defRPr>
            </a:lvl8pPr>
            <a:lvl9pPr lvl="8" rtl="0"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hyperlink" Target="https://www.thebalancecareers.com/top-jobs-to-work-remotely-206430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hyperlink" Target="http://www.youtube.com/watch?v=nDgIVseTkuE" TargetMode="Externa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hyperlink" Target="http://www.youtube.com/watch?v=499IbhoBeKE" TargetMode="External"/><Relationship Id="rId4" Type="http://schemas.openxmlformats.org/officeDocument/2006/relationships/image" Target="../media/image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ph type="ctrTitle"/>
          </p:nvPr>
        </p:nvSpPr>
        <p:spPr>
          <a:xfrm>
            <a:off x="727950" y="1119100"/>
            <a:ext cx="7688100" cy="1664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Youth Against Fake Web </a:t>
            </a:r>
            <a:endParaRPr>
              <a:latin typeface="Arial"/>
              <a:ea typeface="Arial"/>
              <a:cs typeface="Arial"/>
              <a:sym typeface="Arial"/>
            </a:endParaRPr>
          </a:p>
        </p:txBody>
      </p:sp>
      <p:pic>
        <p:nvPicPr>
          <p:cNvPr id="135" name="Google Shape;135;p26"/>
          <p:cNvPicPr preferRelativeResize="0"/>
          <p:nvPr/>
        </p:nvPicPr>
        <p:blipFill>
          <a:blip r:embed="rId3">
            <a:alphaModFix/>
          </a:blip>
          <a:stretch>
            <a:fillRect/>
          </a:stretch>
        </p:blipFill>
        <p:spPr>
          <a:xfrm>
            <a:off x="6808625" y="2835425"/>
            <a:ext cx="2220049" cy="2220049"/>
          </a:xfrm>
          <a:prstGeom prst="rect">
            <a:avLst/>
          </a:prstGeom>
          <a:noFill/>
          <a:ln>
            <a:noFill/>
          </a:ln>
        </p:spPr>
      </p:pic>
      <p:pic>
        <p:nvPicPr>
          <p:cNvPr id="136" name="Google Shape;136;p26"/>
          <p:cNvPicPr preferRelativeResize="0"/>
          <p:nvPr/>
        </p:nvPicPr>
        <p:blipFill>
          <a:blip r:embed="rId4">
            <a:alphaModFix/>
          </a:blip>
          <a:stretch>
            <a:fillRect/>
          </a:stretch>
        </p:blipFill>
        <p:spPr>
          <a:xfrm>
            <a:off x="0" y="0"/>
            <a:ext cx="2986300" cy="1008175"/>
          </a:xfrm>
          <a:prstGeom prst="rect">
            <a:avLst/>
          </a:prstGeom>
          <a:noFill/>
          <a:ln>
            <a:noFill/>
          </a:ln>
        </p:spPr>
      </p:pic>
      <p:pic>
        <p:nvPicPr>
          <p:cNvPr id="137" name="Google Shape;137;p26"/>
          <p:cNvPicPr preferRelativeResize="0"/>
          <p:nvPr/>
        </p:nvPicPr>
        <p:blipFill>
          <a:blip r:embed="rId5">
            <a:alphaModFix/>
          </a:blip>
          <a:stretch>
            <a:fillRect/>
          </a:stretch>
        </p:blipFill>
        <p:spPr>
          <a:xfrm>
            <a:off x="2532200" y="3677850"/>
            <a:ext cx="2352675" cy="1428750"/>
          </a:xfrm>
          <a:prstGeom prst="rect">
            <a:avLst/>
          </a:prstGeom>
          <a:noFill/>
          <a:ln>
            <a:noFill/>
          </a:ln>
        </p:spPr>
      </p:pic>
      <p:pic>
        <p:nvPicPr>
          <p:cNvPr id="138" name="Google Shape;138;p26"/>
          <p:cNvPicPr preferRelativeResize="0"/>
          <p:nvPr/>
        </p:nvPicPr>
        <p:blipFill>
          <a:blip r:embed="rId6">
            <a:alphaModFix/>
          </a:blip>
          <a:stretch>
            <a:fillRect/>
          </a:stretch>
        </p:blipFill>
        <p:spPr>
          <a:xfrm>
            <a:off x="6923949" y="0"/>
            <a:ext cx="2220050" cy="1387534"/>
          </a:xfrm>
          <a:prstGeom prst="rect">
            <a:avLst/>
          </a:prstGeom>
          <a:noFill/>
          <a:ln>
            <a:noFill/>
          </a:ln>
        </p:spPr>
      </p:pic>
      <p:sp>
        <p:nvSpPr>
          <p:cNvPr id="139" name="Google Shape;139;p26"/>
          <p:cNvSpPr txBox="1"/>
          <p:nvPr/>
        </p:nvSpPr>
        <p:spPr>
          <a:xfrm>
            <a:off x="599050" y="2783800"/>
            <a:ext cx="5982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lt1"/>
                </a:solidFill>
                <a:latin typeface="Roboto"/>
                <a:ea typeface="Roboto"/>
                <a:cs typeface="Roboto"/>
                <a:sym typeface="Roboto"/>
              </a:rPr>
              <a:t>Internet Scams and digital rights</a:t>
            </a:r>
            <a:endParaRPr sz="3000">
              <a:solidFill>
                <a:schemeClr val="lt1"/>
              </a:solidFill>
              <a:latin typeface="Roboto"/>
              <a:ea typeface="Roboto"/>
              <a:cs typeface="Roboto"/>
              <a:sym typeface="Roboto"/>
            </a:endParaRPr>
          </a:p>
          <a:p>
            <a:pPr indent="0" lvl="0" marL="0" rtl="0" algn="l">
              <a:spcBef>
                <a:spcPts val="0"/>
              </a:spcBef>
              <a:spcAft>
                <a:spcPts val="0"/>
              </a:spcAft>
              <a:buNone/>
            </a:pPr>
            <a:r>
              <a:t/>
            </a:r>
            <a:endParaRPr sz="3000">
              <a:solidFill>
                <a:schemeClr val="lt1"/>
              </a:solidFill>
              <a:latin typeface="Roboto"/>
              <a:ea typeface="Roboto"/>
              <a:cs typeface="Roboto"/>
              <a:sym typeface="Roboto"/>
            </a:endParaRPr>
          </a:p>
        </p:txBody>
      </p:sp>
      <p:pic>
        <p:nvPicPr>
          <p:cNvPr id="140" name="Google Shape;140;p26"/>
          <p:cNvPicPr preferRelativeResize="0"/>
          <p:nvPr/>
        </p:nvPicPr>
        <p:blipFill rotWithShape="1">
          <a:blip r:embed="rId7">
            <a:alphaModFix/>
          </a:blip>
          <a:srcRect b="23117" l="12620" r="10750" t="22514"/>
          <a:stretch/>
        </p:blipFill>
        <p:spPr>
          <a:xfrm>
            <a:off x="0" y="3714749"/>
            <a:ext cx="2516351" cy="142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5"/>
          <p:cNvSpPr txBox="1"/>
          <p:nvPr>
            <p:ph type="title"/>
          </p:nvPr>
        </p:nvSpPr>
        <p:spPr>
          <a:xfrm>
            <a:off x="311700" y="1814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avoid internet scams</a:t>
            </a:r>
            <a:endParaRPr/>
          </a:p>
        </p:txBody>
      </p:sp>
      <p:sp>
        <p:nvSpPr>
          <p:cNvPr id="211" name="Google Shape;211;p35"/>
          <p:cNvSpPr txBox="1"/>
          <p:nvPr>
            <p:ph idx="1" type="body"/>
          </p:nvPr>
        </p:nvSpPr>
        <p:spPr>
          <a:xfrm>
            <a:off x="311700" y="696475"/>
            <a:ext cx="8520600" cy="791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400">
                <a:solidFill>
                  <a:srgbClr val="333333"/>
                </a:solidFill>
                <a:highlight>
                  <a:srgbClr val="FFFFFF"/>
                </a:highlight>
              </a:rPr>
              <a:t>Keep up to date on new scam techniques, do not instantly fill any form and pay to any new website, a quick Google search may save your hard-earned money and time.</a:t>
            </a:r>
            <a:endParaRPr sz="1400"/>
          </a:p>
        </p:txBody>
      </p:sp>
      <p:sp>
        <p:nvSpPr>
          <p:cNvPr id="212" name="Google Shape;212;p35"/>
          <p:cNvSpPr txBox="1"/>
          <p:nvPr/>
        </p:nvSpPr>
        <p:spPr>
          <a:xfrm>
            <a:off x="311700" y="1391225"/>
            <a:ext cx="81468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333333"/>
              </a:buClr>
              <a:buSzPts val="1400"/>
              <a:buFont typeface="Roboto"/>
              <a:buChar char="-"/>
            </a:pPr>
            <a:r>
              <a:rPr lang="en">
                <a:solidFill>
                  <a:srgbClr val="333333"/>
                </a:solidFill>
                <a:highlight>
                  <a:srgbClr val="FFFFFF"/>
                </a:highlight>
                <a:latin typeface="Roboto"/>
                <a:ea typeface="Roboto"/>
                <a:cs typeface="Roboto"/>
                <a:sym typeface="Roboto"/>
              </a:rPr>
              <a:t>Avoid buying products from untrusted websites.</a:t>
            </a:r>
            <a:endParaRPr>
              <a:solidFill>
                <a:srgbClr val="333333"/>
              </a:solidFill>
              <a:highlight>
                <a:srgbClr val="FFFFFF"/>
              </a:highlight>
              <a:latin typeface="Roboto"/>
              <a:ea typeface="Roboto"/>
              <a:cs typeface="Roboto"/>
              <a:sym typeface="Roboto"/>
            </a:endParaRPr>
          </a:p>
        </p:txBody>
      </p:sp>
      <p:sp>
        <p:nvSpPr>
          <p:cNvPr id="213" name="Google Shape;213;p35"/>
          <p:cNvSpPr txBox="1"/>
          <p:nvPr/>
        </p:nvSpPr>
        <p:spPr>
          <a:xfrm>
            <a:off x="311700" y="1721725"/>
            <a:ext cx="80760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333333"/>
              </a:buClr>
              <a:buSzPts val="1400"/>
              <a:buFont typeface="Roboto"/>
              <a:buChar char="-"/>
            </a:pPr>
            <a:r>
              <a:rPr lang="en">
                <a:solidFill>
                  <a:srgbClr val="333333"/>
                </a:solidFill>
                <a:highlight>
                  <a:srgbClr val="FFFFFF"/>
                </a:highlight>
                <a:latin typeface="Roboto"/>
                <a:ea typeface="Roboto"/>
                <a:cs typeface="Roboto"/>
                <a:sym typeface="Roboto"/>
              </a:rPr>
              <a:t>A</a:t>
            </a:r>
            <a:r>
              <a:rPr lang="en">
                <a:solidFill>
                  <a:srgbClr val="333333"/>
                </a:solidFill>
                <a:highlight>
                  <a:srgbClr val="FFFFFF"/>
                </a:highlight>
                <a:latin typeface="Roboto"/>
                <a:ea typeface="Roboto"/>
                <a:cs typeface="Roboto"/>
                <a:sym typeface="Roboto"/>
              </a:rPr>
              <a:t>lways check the</a:t>
            </a:r>
            <a:r>
              <a:rPr b="1" lang="en">
                <a:solidFill>
                  <a:srgbClr val="333333"/>
                </a:solidFill>
                <a:highlight>
                  <a:srgbClr val="FFFFFF"/>
                </a:highlight>
                <a:latin typeface="Roboto"/>
                <a:ea typeface="Roboto"/>
                <a:cs typeface="Roboto"/>
                <a:sym typeface="Roboto"/>
              </a:rPr>
              <a:t> </a:t>
            </a:r>
            <a:r>
              <a:rPr lang="en">
                <a:solidFill>
                  <a:srgbClr val="333333"/>
                </a:solidFill>
                <a:highlight>
                  <a:srgbClr val="FFFFFF"/>
                </a:highlight>
                <a:latin typeface="Roboto"/>
                <a:ea typeface="Roboto"/>
                <a:cs typeface="Roboto"/>
                <a:sym typeface="Roboto"/>
              </a:rPr>
              <a:t>URL in the browser address bar to make sure the site you are browsing isn’t a phishing website</a:t>
            </a:r>
            <a:endParaRPr>
              <a:latin typeface="Roboto"/>
              <a:ea typeface="Roboto"/>
              <a:cs typeface="Roboto"/>
              <a:sym typeface="Roboto"/>
            </a:endParaRPr>
          </a:p>
        </p:txBody>
      </p:sp>
      <p:sp>
        <p:nvSpPr>
          <p:cNvPr id="214" name="Google Shape;214;p35"/>
          <p:cNvSpPr txBox="1"/>
          <p:nvPr/>
        </p:nvSpPr>
        <p:spPr>
          <a:xfrm>
            <a:off x="311700" y="2264150"/>
            <a:ext cx="73806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333333"/>
              </a:buClr>
              <a:buSzPts val="1400"/>
              <a:buFont typeface="Roboto"/>
              <a:buChar char="-"/>
            </a:pPr>
            <a:r>
              <a:rPr lang="en">
                <a:solidFill>
                  <a:srgbClr val="333333"/>
                </a:solidFill>
                <a:highlight>
                  <a:srgbClr val="FFFFFF"/>
                </a:highlight>
                <a:latin typeface="Roboto"/>
                <a:ea typeface="Roboto"/>
                <a:cs typeface="Roboto"/>
                <a:sym typeface="Roboto"/>
              </a:rPr>
              <a:t>D</a:t>
            </a:r>
            <a:r>
              <a:rPr lang="en">
                <a:solidFill>
                  <a:srgbClr val="333333"/>
                </a:solidFill>
                <a:highlight>
                  <a:srgbClr val="FFFFFF"/>
                </a:highlight>
                <a:latin typeface="Roboto"/>
                <a:ea typeface="Roboto"/>
                <a:cs typeface="Roboto"/>
                <a:sym typeface="Roboto"/>
              </a:rPr>
              <a:t>on’t take part in surveys offering you free money or gifts</a:t>
            </a:r>
            <a:endParaRPr>
              <a:latin typeface="Roboto"/>
              <a:ea typeface="Roboto"/>
              <a:cs typeface="Roboto"/>
              <a:sym typeface="Roboto"/>
            </a:endParaRPr>
          </a:p>
        </p:txBody>
      </p:sp>
      <p:sp>
        <p:nvSpPr>
          <p:cNvPr id="215" name="Google Shape;215;p35"/>
          <p:cNvSpPr txBox="1"/>
          <p:nvPr/>
        </p:nvSpPr>
        <p:spPr>
          <a:xfrm>
            <a:off x="311700" y="4410313"/>
            <a:ext cx="77730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333333"/>
              </a:buClr>
              <a:buSzPts val="1400"/>
              <a:buFont typeface="Roboto"/>
              <a:buChar char="-"/>
            </a:pPr>
            <a:r>
              <a:rPr lang="en">
                <a:solidFill>
                  <a:srgbClr val="333333"/>
                </a:solidFill>
                <a:highlight>
                  <a:srgbClr val="FFFFFF"/>
                </a:highlight>
                <a:latin typeface="Roboto"/>
                <a:ea typeface="Roboto"/>
                <a:cs typeface="Roboto"/>
                <a:sym typeface="Roboto"/>
              </a:rPr>
              <a:t>Double verify the credibility of the website that you are making a payment on</a:t>
            </a:r>
            <a:endParaRPr>
              <a:solidFill>
                <a:srgbClr val="333333"/>
              </a:solidFill>
              <a:highlight>
                <a:srgbClr val="FFFFFF"/>
              </a:highlight>
              <a:latin typeface="Roboto"/>
              <a:ea typeface="Roboto"/>
              <a:cs typeface="Roboto"/>
              <a:sym typeface="Roboto"/>
            </a:endParaRPr>
          </a:p>
        </p:txBody>
      </p:sp>
      <p:sp>
        <p:nvSpPr>
          <p:cNvPr id="216" name="Google Shape;216;p35"/>
          <p:cNvSpPr txBox="1"/>
          <p:nvPr/>
        </p:nvSpPr>
        <p:spPr>
          <a:xfrm>
            <a:off x="311700" y="2643250"/>
            <a:ext cx="79599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333333"/>
              </a:buClr>
              <a:buSzPts val="1400"/>
              <a:buFont typeface="Roboto"/>
              <a:buChar char="-"/>
            </a:pPr>
            <a:r>
              <a:rPr lang="en">
                <a:solidFill>
                  <a:srgbClr val="333333"/>
                </a:solidFill>
                <a:highlight>
                  <a:srgbClr val="FFFFFF"/>
                </a:highlight>
                <a:latin typeface="Roboto"/>
                <a:ea typeface="Roboto"/>
                <a:cs typeface="Roboto"/>
                <a:sym typeface="Roboto"/>
              </a:rPr>
              <a:t>Don’t pay anyone over the phone who claims to be from a Government office</a:t>
            </a:r>
            <a:endParaRPr>
              <a:latin typeface="Roboto"/>
              <a:ea typeface="Roboto"/>
              <a:cs typeface="Roboto"/>
              <a:sym typeface="Roboto"/>
            </a:endParaRPr>
          </a:p>
        </p:txBody>
      </p:sp>
      <p:sp>
        <p:nvSpPr>
          <p:cNvPr id="217" name="Google Shape;217;p35"/>
          <p:cNvSpPr txBox="1"/>
          <p:nvPr/>
        </p:nvSpPr>
        <p:spPr>
          <a:xfrm>
            <a:off x="311700" y="2979538"/>
            <a:ext cx="69795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333333"/>
              </a:buClr>
              <a:buSzPts val="1400"/>
              <a:buFont typeface="Roboto"/>
              <a:buChar char="-"/>
            </a:pPr>
            <a:r>
              <a:rPr lang="en">
                <a:solidFill>
                  <a:srgbClr val="333333"/>
                </a:solidFill>
                <a:highlight>
                  <a:srgbClr val="FFFFFF"/>
                </a:highlight>
                <a:latin typeface="Roboto"/>
                <a:ea typeface="Roboto"/>
                <a:cs typeface="Roboto"/>
                <a:sym typeface="Roboto"/>
              </a:rPr>
              <a:t>Don’t click on Ads that read “Your computer is infected with a virus“</a:t>
            </a:r>
            <a:endParaRPr>
              <a:latin typeface="Roboto"/>
              <a:ea typeface="Roboto"/>
              <a:cs typeface="Roboto"/>
              <a:sym typeface="Roboto"/>
            </a:endParaRPr>
          </a:p>
        </p:txBody>
      </p:sp>
      <p:sp>
        <p:nvSpPr>
          <p:cNvPr id="218" name="Google Shape;218;p35"/>
          <p:cNvSpPr txBox="1"/>
          <p:nvPr/>
        </p:nvSpPr>
        <p:spPr>
          <a:xfrm>
            <a:off x="311700" y="3344700"/>
            <a:ext cx="72966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333333"/>
              </a:buClr>
              <a:buSzPts val="1400"/>
              <a:buFont typeface="Roboto"/>
              <a:buChar char="-"/>
            </a:pPr>
            <a:r>
              <a:rPr lang="en">
                <a:solidFill>
                  <a:srgbClr val="333333"/>
                </a:solidFill>
                <a:highlight>
                  <a:srgbClr val="FFFFFF"/>
                </a:highlight>
                <a:latin typeface="Roboto"/>
                <a:ea typeface="Roboto"/>
                <a:cs typeface="Roboto"/>
                <a:sym typeface="Roboto"/>
              </a:rPr>
              <a:t>Never reply to SPAM emails or take any action on their links or attached websites</a:t>
            </a:r>
            <a:endParaRPr>
              <a:solidFill>
                <a:srgbClr val="333333"/>
              </a:solidFill>
              <a:highlight>
                <a:srgbClr val="FFFFFF"/>
              </a:highlight>
              <a:latin typeface="Roboto"/>
              <a:ea typeface="Roboto"/>
              <a:cs typeface="Roboto"/>
              <a:sym typeface="Roboto"/>
            </a:endParaRPr>
          </a:p>
        </p:txBody>
      </p:sp>
      <p:sp>
        <p:nvSpPr>
          <p:cNvPr id="219" name="Google Shape;219;p35"/>
          <p:cNvSpPr txBox="1"/>
          <p:nvPr/>
        </p:nvSpPr>
        <p:spPr>
          <a:xfrm>
            <a:off x="311700" y="3697488"/>
            <a:ext cx="54609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333333"/>
              </a:buClr>
              <a:buSzPts val="1400"/>
              <a:buFont typeface="Roboto"/>
              <a:buChar char="-"/>
            </a:pPr>
            <a:r>
              <a:rPr lang="en">
                <a:solidFill>
                  <a:srgbClr val="333333"/>
                </a:solidFill>
                <a:highlight>
                  <a:srgbClr val="FFFFFF"/>
                </a:highlight>
                <a:latin typeface="Roboto"/>
                <a:ea typeface="Roboto"/>
                <a:cs typeface="Roboto"/>
                <a:sym typeface="Roboto"/>
              </a:rPr>
              <a:t>D</a:t>
            </a:r>
            <a:r>
              <a:rPr lang="en">
                <a:solidFill>
                  <a:srgbClr val="333333"/>
                </a:solidFill>
                <a:highlight>
                  <a:srgbClr val="FFFFFF"/>
                </a:highlight>
                <a:latin typeface="Roboto"/>
                <a:ea typeface="Roboto"/>
                <a:cs typeface="Roboto"/>
                <a:sym typeface="Roboto"/>
              </a:rPr>
              <a:t>o proper research before investing in cryptocurrency</a:t>
            </a:r>
            <a:endParaRPr>
              <a:latin typeface="Roboto"/>
              <a:ea typeface="Roboto"/>
              <a:cs typeface="Roboto"/>
              <a:sym typeface="Roboto"/>
            </a:endParaRPr>
          </a:p>
        </p:txBody>
      </p:sp>
      <p:sp>
        <p:nvSpPr>
          <p:cNvPr id="220" name="Google Shape;220;p35"/>
          <p:cNvSpPr txBox="1"/>
          <p:nvPr/>
        </p:nvSpPr>
        <p:spPr>
          <a:xfrm>
            <a:off x="311700" y="4063100"/>
            <a:ext cx="73806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333333"/>
              </a:buClr>
              <a:buSzPts val="1400"/>
              <a:buFont typeface="Roboto"/>
              <a:buChar char="-"/>
            </a:pPr>
            <a:r>
              <a:rPr lang="en">
                <a:solidFill>
                  <a:srgbClr val="333333"/>
                </a:solidFill>
                <a:highlight>
                  <a:srgbClr val="FFFFFF"/>
                </a:highlight>
                <a:latin typeface="Roboto"/>
                <a:ea typeface="Roboto"/>
                <a:cs typeface="Roboto"/>
                <a:sym typeface="Roboto"/>
              </a:rPr>
              <a:t>D</a:t>
            </a:r>
            <a:r>
              <a:rPr lang="en">
                <a:solidFill>
                  <a:srgbClr val="333333"/>
                </a:solidFill>
                <a:highlight>
                  <a:srgbClr val="FFFFFF"/>
                </a:highlight>
                <a:latin typeface="Roboto"/>
                <a:ea typeface="Roboto"/>
                <a:cs typeface="Roboto"/>
                <a:sym typeface="Roboto"/>
              </a:rPr>
              <a:t>on’t fall for easy money making websites or apps</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Job Scams</a:t>
            </a:r>
            <a:endParaRPr/>
          </a:p>
        </p:txBody>
      </p:sp>
      <p:sp>
        <p:nvSpPr>
          <p:cNvPr id="226" name="Google Shape;226;p36"/>
          <p:cNvSpPr txBox="1"/>
          <p:nvPr>
            <p:ph idx="1" type="body"/>
          </p:nvPr>
        </p:nvSpPr>
        <p:spPr>
          <a:xfrm>
            <a:off x="311700" y="1334450"/>
            <a:ext cx="8520600" cy="152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rgbClr val="222222"/>
                </a:solidFill>
                <a:highlight>
                  <a:srgbClr val="FFFFFF"/>
                </a:highlight>
              </a:rPr>
              <a:t>Most job search-related internet scams offer lucrative work opportunities that seem almost too good to be true. However in reality they end up asking the prospective applicant to either send money or participate in disguised, illegal money laundering activities.</a:t>
            </a:r>
            <a:endParaRPr>
              <a:solidFill>
                <a:srgbClr val="222222"/>
              </a:solidFill>
              <a:highlight>
                <a:srgbClr val="FFFFFF"/>
              </a:highlight>
            </a:endParaRPr>
          </a:p>
          <a:p>
            <a:pPr indent="0" lvl="0" marL="0" rtl="0" algn="l">
              <a:spcBef>
                <a:spcPts val="11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Assembly Job Scams</a:t>
            </a:r>
            <a:endParaRPr/>
          </a:p>
        </p:txBody>
      </p:sp>
      <p:sp>
        <p:nvSpPr>
          <p:cNvPr id="232" name="Google Shape;232;p37"/>
          <p:cNvSpPr txBox="1"/>
          <p:nvPr/>
        </p:nvSpPr>
        <p:spPr>
          <a:xfrm>
            <a:off x="197550" y="1017800"/>
            <a:ext cx="8958000" cy="113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lang="en" sz="1800">
                <a:solidFill>
                  <a:srgbClr val="222222"/>
                </a:solidFill>
                <a:highlight>
                  <a:srgbClr val="FFFFFF"/>
                </a:highlight>
                <a:latin typeface="Roboto"/>
                <a:ea typeface="Roboto"/>
                <a:cs typeface="Roboto"/>
                <a:sym typeface="Roboto"/>
              </a:rPr>
              <a:t>These are jobs advertised online where someone pays you to build things. However most of these “jobs” that you’ll find online aren’t real jobs.</a:t>
            </a:r>
            <a:endParaRPr sz="1800">
              <a:solidFill>
                <a:srgbClr val="222222"/>
              </a:solidFill>
              <a:highlight>
                <a:srgbClr val="FFFFFF"/>
              </a:highlight>
              <a:latin typeface="Roboto"/>
              <a:ea typeface="Roboto"/>
              <a:cs typeface="Roboto"/>
              <a:sym typeface="Roboto"/>
            </a:endParaRPr>
          </a:p>
          <a:p>
            <a:pPr indent="0" lvl="0" marL="0" rtl="0" algn="l">
              <a:lnSpc>
                <a:spcPct val="115000"/>
              </a:lnSpc>
              <a:spcBef>
                <a:spcPts val="1100"/>
              </a:spcBef>
              <a:spcAft>
                <a:spcPts val="0"/>
              </a:spcAft>
              <a:buNone/>
            </a:pPr>
            <a:r>
              <a:t/>
            </a:r>
            <a:endParaRPr sz="1100"/>
          </a:p>
        </p:txBody>
      </p:sp>
      <p:sp>
        <p:nvSpPr>
          <p:cNvPr id="233" name="Google Shape;233;p37"/>
          <p:cNvSpPr txBox="1"/>
          <p:nvPr/>
        </p:nvSpPr>
        <p:spPr>
          <a:xfrm>
            <a:off x="197550" y="1990825"/>
            <a:ext cx="85206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oboto"/>
                <a:ea typeface="Roboto"/>
                <a:cs typeface="Roboto"/>
                <a:sym typeface="Roboto"/>
              </a:rPr>
              <a:t>You’ll be asked to</a:t>
            </a:r>
            <a:r>
              <a:rPr lang="en" sz="1800">
                <a:latin typeface="Roboto"/>
                <a:ea typeface="Roboto"/>
                <a:cs typeface="Roboto"/>
                <a:sym typeface="Roboto"/>
              </a:rPr>
              <a:t> buy a startup kit that will supposedly set you up so you can start assembling products, or you may be asked to buy materials that you can use to sell products. In either case, you won’t be making money assembling products from home. Don’t waste your money buying a kit or anything else to get started as these job offers are most likely scams.</a:t>
            </a:r>
            <a:endParaRPr sz="18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Assembly Jobs</a:t>
            </a:r>
            <a:endParaRPr/>
          </a:p>
        </p:txBody>
      </p:sp>
      <p:sp>
        <p:nvSpPr>
          <p:cNvPr id="239" name="Google Shape;239;p38"/>
          <p:cNvSpPr txBox="1"/>
          <p:nvPr>
            <p:ph idx="1" type="body"/>
          </p:nvPr>
        </p:nvSpPr>
        <p:spPr>
          <a:xfrm>
            <a:off x="311700" y="1229875"/>
            <a:ext cx="8520600" cy="838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Look to companies like amazon, walmart etc. for legitimate assembly jobs that aren’t scams</a:t>
            </a:r>
            <a:endParaRPr/>
          </a:p>
        </p:txBody>
      </p:sp>
      <p:sp>
        <p:nvSpPr>
          <p:cNvPr id="240" name="Google Shape;240;p38"/>
          <p:cNvSpPr txBox="1"/>
          <p:nvPr/>
        </p:nvSpPr>
        <p:spPr>
          <a:xfrm>
            <a:off x="311700" y="2068075"/>
            <a:ext cx="80403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Roboto"/>
              <a:buChar char="-"/>
            </a:pPr>
            <a:r>
              <a:rPr lang="en" sz="1800">
                <a:solidFill>
                  <a:srgbClr val="222222"/>
                </a:solidFill>
                <a:highlight>
                  <a:srgbClr val="FFFFFF"/>
                </a:highlight>
                <a:latin typeface="Roboto"/>
                <a:ea typeface="Roboto"/>
                <a:cs typeface="Roboto"/>
                <a:sym typeface="Roboto"/>
              </a:rPr>
              <a:t> Consider using apps like Handy, Taskrabbit, Thumbtack, Mrhandyman, and NeedT to find manual work and assembly work</a:t>
            </a:r>
            <a:endParaRPr sz="18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Craigslist Job Scams</a:t>
            </a:r>
            <a:endParaRPr/>
          </a:p>
        </p:txBody>
      </p:sp>
      <p:sp>
        <p:nvSpPr>
          <p:cNvPr id="246" name="Google Shape;246;p39"/>
          <p:cNvSpPr txBox="1"/>
          <p:nvPr>
            <p:ph idx="1" type="body"/>
          </p:nvPr>
        </p:nvSpPr>
        <p:spPr>
          <a:xfrm>
            <a:off x="311700" y="951025"/>
            <a:ext cx="8520600" cy="1341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Craigslist is an </a:t>
            </a:r>
            <a:r>
              <a:rPr lang="en"/>
              <a:t>anonymous online marketplace and ad holder. People advertise anything from tables for sale to services to employment opportunities. Due to the anonymous nature of Craigslists, scammers are prevalent on the site. </a:t>
            </a:r>
            <a:endParaRPr/>
          </a:p>
        </p:txBody>
      </p:sp>
      <p:sp>
        <p:nvSpPr>
          <p:cNvPr id="247" name="Google Shape;247;p39"/>
          <p:cNvSpPr txBox="1"/>
          <p:nvPr/>
        </p:nvSpPr>
        <p:spPr>
          <a:xfrm>
            <a:off x="311700" y="2445325"/>
            <a:ext cx="8520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22222"/>
                </a:solidFill>
                <a:highlight>
                  <a:srgbClr val="FFFFFF"/>
                </a:highlight>
                <a:latin typeface="Roboto"/>
                <a:ea typeface="Roboto"/>
                <a:cs typeface="Roboto"/>
                <a:sym typeface="Roboto"/>
              </a:rPr>
              <a:t>Do not send writing samples, your cv, or any contact information before you are confident a listing is not a scam, and never send money through a Craigslist listing. This </a:t>
            </a:r>
            <a:r>
              <a:rPr lang="en" sz="1800">
                <a:solidFill>
                  <a:srgbClr val="222222"/>
                </a:solidFill>
                <a:highlight>
                  <a:srgbClr val="FFFFFF"/>
                </a:highlight>
                <a:latin typeface="Roboto"/>
                <a:ea typeface="Roboto"/>
                <a:cs typeface="Roboto"/>
                <a:sym typeface="Roboto"/>
              </a:rPr>
              <a:t>will help protect you from being scammed via Craigslist.</a:t>
            </a:r>
            <a:endParaRPr sz="18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Craigslist Job Scams - Red Flags</a:t>
            </a:r>
            <a:endParaRPr/>
          </a:p>
        </p:txBody>
      </p:sp>
      <p:sp>
        <p:nvSpPr>
          <p:cNvPr id="253" name="Google Shape;253;p40"/>
          <p:cNvSpPr txBox="1"/>
          <p:nvPr>
            <p:ph idx="1" type="body"/>
          </p:nvPr>
        </p:nvSpPr>
        <p:spPr>
          <a:xfrm>
            <a:off x="177100" y="1051450"/>
            <a:ext cx="8520600" cy="7638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1200"/>
              </a:spcAft>
              <a:buNone/>
            </a:pPr>
            <a:r>
              <a:rPr b="1" lang="en" sz="1600"/>
              <a:t>Scant company information</a:t>
            </a:r>
            <a:r>
              <a:rPr lang="en" sz="1600"/>
              <a:t> - Job listings that seem vague and low on information could be a scam</a:t>
            </a:r>
            <a:endParaRPr sz="1600"/>
          </a:p>
        </p:txBody>
      </p:sp>
      <p:sp>
        <p:nvSpPr>
          <p:cNvPr id="254" name="Google Shape;254;p40"/>
          <p:cNvSpPr txBox="1"/>
          <p:nvPr/>
        </p:nvSpPr>
        <p:spPr>
          <a:xfrm>
            <a:off x="177100" y="1815250"/>
            <a:ext cx="85206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333333"/>
                </a:solidFill>
                <a:latin typeface="Roboto"/>
                <a:ea typeface="Roboto"/>
                <a:cs typeface="Roboto"/>
                <a:sym typeface="Roboto"/>
              </a:rPr>
              <a:t>Jobs that offer very high pay</a:t>
            </a:r>
            <a:r>
              <a:rPr lang="en" sz="1600">
                <a:solidFill>
                  <a:srgbClr val="333333"/>
                </a:solidFill>
                <a:latin typeface="Roboto"/>
                <a:ea typeface="Roboto"/>
                <a:cs typeface="Roboto"/>
                <a:sym typeface="Roboto"/>
              </a:rPr>
              <a:t> - If the </a:t>
            </a:r>
            <a:r>
              <a:rPr lang="en" sz="1600">
                <a:solidFill>
                  <a:srgbClr val="333333"/>
                </a:solidFill>
                <a:latin typeface="Roboto"/>
                <a:ea typeface="Roboto"/>
                <a:cs typeface="Roboto"/>
                <a:sym typeface="Roboto"/>
              </a:rPr>
              <a:t>pay scale</a:t>
            </a:r>
            <a:r>
              <a:rPr lang="en" sz="1600">
                <a:solidFill>
                  <a:srgbClr val="333333"/>
                </a:solidFill>
                <a:latin typeface="Roboto"/>
                <a:ea typeface="Roboto"/>
                <a:cs typeface="Roboto"/>
                <a:sym typeface="Roboto"/>
              </a:rPr>
              <a:t> seems unrealistic, the job may be a scam</a:t>
            </a:r>
            <a:endParaRPr sz="1600">
              <a:solidFill>
                <a:srgbClr val="333333"/>
              </a:solidFill>
              <a:latin typeface="Roboto"/>
              <a:ea typeface="Roboto"/>
              <a:cs typeface="Roboto"/>
              <a:sym typeface="Roboto"/>
            </a:endParaRPr>
          </a:p>
        </p:txBody>
      </p:sp>
      <p:sp>
        <p:nvSpPr>
          <p:cNvPr id="255" name="Google Shape;255;p40"/>
          <p:cNvSpPr txBox="1"/>
          <p:nvPr/>
        </p:nvSpPr>
        <p:spPr>
          <a:xfrm>
            <a:off x="177100" y="2503950"/>
            <a:ext cx="85206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333333"/>
                </a:solidFill>
                <a:latin typeface="Roboto"/>
                <a:ea typeface="Roboto"/>
                <a:cs typeface="Roboto"/>
                <a:sym typeface="Roboto"/>
              </a:rPr>
              <a:t>Job postings that require purchases or downloads</a:t>
            </a:r>
            <a:r>
              <a:rPr lang="en" sz="1600">
                <a:solidFill>
                  <a:srgbClr val="333333"/>
                </a:solidFill>
                <a:latin typeface="Roboto"/>
                <a:ea typeface="Roboto"/>
                <a:cs typeface="Roboto"/>
                <a:sym typeface="Roboto"/>
              </a:rPr>
              <a:t> - Some jobs may require you to download software or pay for an app in order to get a job. Legitimate employers would not have you do this. If a job requires payment or downloads from your own funds, it could be a scam</a:t>
            </a:r>
            <a:endParaRPr sz="1600">
              <a:solidFill>
                <a:srgbClr val="333333"/>
              </a:solidFill>
              <a:latin typeface="Roboto"/>
              <a:ea typeface="Roboto"/>
              <a:cs typeface="Roboto"/>
              <a:sym typeface="Roboto"/>
            </a:endParaRPr>
          </a:p>
        </p:txBody>
      </p:sp>
      <p:sp>
        <p:nvSpPr>
          <p:cNvPr id="256" name="Google Shape;256;p40"/>
          <p:cNvSpPr txBox="1"/>
          <p:nvPr/>
        </p:nvSpPr>
        <p:spPr>
          <a:xfrm>
            <a:off x="177100" y="3411850"/>
            <a:ext cx="5921700" cy="13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333333"/>
                </a:solidFill>
                <a:latin typeface="Roboto"/>
                <a:ea typeface="Roboto"/>
                <a:cs typeface="Roboto"/>
                <a:sym typeface="Roboto"/>
              </a:rPr>
              <a:t>Setting up a new bank account to receive payments from </a:t>
            </a:r>
            <a:r>
              <a:rPr lang="en" sz="1600">
                <a:solidFill>
                  <a:srgbClr val="333333"/>
                </a:solidFill>
                <a:latin typeface="Roboto"/>
                <a:ea typeface="Roboto"/>
                <a:cs typeface="Roboto"/>
                <a:sym typeface="Roboto"/>
              </a:rPr>
              <a:t>- If a job requires you to set up a new bank account for the use of the company, it could be a scam. Often times the scammers will want to use this bank account in your name to transfer </a:t>
            </a:r>
            <a:r>
              <a:rPr lang="en" sz="1600">
                <a:solidFill>
                  <a:srgbClr val="333333"/>
                </a:solidFill>
                <a:latin typeface="Roboto"/>
                <a:ea typeface="Roboto"/>
                <a:cs typeface="Roboto"/>
                <a:sym typeface="Roboto"/>
              </a:rPr>
              <a:t>illegitimate</a:t>
            </a:r>
            <a:r>
              <a:rPr lang="en" sz="1600">
                <a:solidFill>
                  <a:srgbClr val="333333"/>
                </a:solidFill>
                <a:latin typeface="Roboto"/>
                <a:ea typeface="Roboto"/>
                <a:cs typeface="Roboto"/>
                <a:sym typeface="Roboto"/>
              </a:rPr>
              <a:t> funds.</a:t>
            </a:r>
            <a:endParaRPr sz="1600">
              <a:solidFill>
                <a:srgbClr val="333333"/>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Entry Job Scams</a:t>
            </a:r>
            <a:endParaRPr/>
          </a:p>
        </p:txBody>
      </p:sp>
      <p:sp>
        <p:nvSpPr>
          <p:cNvPr id="262" name="Google Shape;262;p41"/>
          <p:cNvSpPr txBox="1"/>
          <p:nvPr>
            <p:ph idx="1" type="body"/>
          </p:nvPr>
        </p:nvSpPr>
        <p:spPr>
          <a:xfrm>
            <a:off x="311700" y="1229875"/>
            <a:ext cx="85206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Work from home data entry job listings are often utilised by scammers to try and take advantage of potentially vulnerable people on the internet.</a:t>
            </a:r>
            <a:endParaRPr/>
          </a:p>
        </p:txBody>
      </p:sp>
      <p:sp>
        <p:nvSpPr>
          <p:cNvPr id="263" name="Google Shape;263;p41"/>
          <p:cNvSpPr txBox="1"/>
          <p:nvPr/>
        </p:nvSpPr>
        <p:spPr>
          <a:xfrm>
            <a:off x="311700" y="2233875"/>
            <a:ext cx="8520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33333"/>
                </a:solidFill>
                <a:highlight>
                  <a:srgbClr val="FFFFFF"/>
                </a:highlight>
                <a:latin typeface="Roboto"/>
                <a:ea typeface="Roboto"/>
                <a:cs typeface="Roboto"/>
                <a:sym typeface="Roboto"/>
              </a:rPr>
              <a:t>As</a:t>
            </a:r>
            <a:r>
              <a:rPr lang="en" sz="1800">
                <a:solidFill>
                  <a:srgbClr val="333333"/>
                </a:solidFill>
                <a:highlight>
                  <a:srgbClr val="FFFFFF"/>
                </a:highlight>
                <a:latin typeface="Roboto"/>
                <a:ea typeface="Roboto"/>
                <a:cs typeface="Roboto"/>
                <a:sym typeface="Roboto"/>
              </a:rPr>
              <a:t> many data entry jobs are entry-level and don't require experience to get started, it's easy for scammers to promote the positions as in many different ways that </a:t>
            </a:r>
            <a:r>
              <a:rPr lang="en" sz="1800">
                <a:solidFill>
                  <a:srgbClr val="333333"/>
                </a:solidFill>
                <a:highlight>
                  <a:srgbClr val="FFFFFF"/>
                </a:highlight>
                <a:latin typeface="Roboto"/>
                <a:ea typeface="Roboto"/>
                <a:cs typeface="Roboto"/>
                <a:sym typeface="Roboto"/>
              </a:rPr>
              <a:t>could help them steal money or personal information from unsuspecting jobseekers.</a:t>
            </a:r>
            <a:endParaRPr sz="1800">
              <a:solidFill>
                <a:srgbClr val="333333"/>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2"/>
          <p:cNvSpPr txBox="1"/>
          <p:nvPr>
            <p:ph type="title"/>
          </p:nvPr>
        </p:nvSpPr>
        <p:spPr>
          <a:xfrm>
            <a:off x="311700" y="410000"/>
            <a:ext cx="54744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Types of Data Entry Job Scams</a:t>
            </a:r>
            <a:endParaRPr/>
          </a:p>
        </p:txBody>
      </p:sp>
      <p:sp>
        <p:nvSpPr>
          <p:cNvPr id="269" name="Google Shape;269;p42"/>
          <p:cNvSpPr txBox="1"/>
          <p:nvPr>
            <p:ph idx="1" type="body"/>
          </p:nvPr>
        </p:nvSpPr>
        <p:spPr>
          <a:xfrm>
            <a:off x="311700" y="1211738"/>
            <a:ext cx="8520600" cy="4311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b="1" lang="en" sz="1600"/>
              <a:t>Scams that ask for money</a:t>
            </a:r>
            <a:r>
              <a:rPr lang="en" sz="1600"/>
              <a:t> - There are many ways a scammer could ask for money from you</a:t>
            </a:r>
            <a:endParaRPr sz="1600"/>
          </a:p>
        </p:txBody>
      </p:sp>
      <p:sp>
        <p:nvSpPr>
          <p:cNvPr id="270" name="Google Shape;270;p42"/>
          <p:cNvSpPr txBox="1"/>
          <p:nvPr/>
        </p:nvSpPr>
        <p:spPr>
          <a:xfrm>
            <a:off x="311700" y="3013075"/>
            <a:ext cx="8520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333333"/>
                </a:solidFill>
                <a:latin typeface="Roboto"/>
                <a:ea typeface="Roboto"/>
                <a:cs typeface="Roboto"/>
                <a:sym typeface="Roboto"/>
              </a:rPr>
              <a:t>Scams that offer money</a:t>
            </a:r>
            <a:r>
              <a:rPr lang="en" sz="1600">
                <a:solidFill>
                  <a:srgbClr val="333333"/>
                </a:solidFill>
                <a:latin typeface="Roboto"/>
                <a:ea typeface="Roboto"/>
                <a:cs typeface="Roboto"/>
                <a:sym typeface="Roboto"/>
              </a:rPr>
              <a:t> - Scammers will ask you to send money to an account then send you a check to </a:t>
            </a:r>
            <a:r>
              <a:rPr lang="en" sz="1600">
                <a:solidFill>
                  <a:srgbClr val="333333"/>
                </a:solidFill>
                <a:latin typeface="Roboto"/>
                <a:ea typeface="Roboto"/>
                <a:cs typeface="Roboto"/>
                <a:sym typeface="Roboto"/>
              </a:rPr>
              <a:t>reimburse you. The check will bounce</a:t>
            </a:r>
            <a:r>
              <a:rPr lang="en" sz="1600">
                <a:solidFill>
                  <a:srgbClr val="333333"/>
                </a:solidFill>
                <a:latin typeface="Roboto"/>
                <a:ea typeface="Roboto"/>
                <a:cs typeface="Roboto"/>
                <a:sym typeface="Roboto"/>
              </a:rPr>
              <a:t> </a:t>
            </a:r>
            <a:endParaRPr sz="1600">
              <a:solidFill>
                <a:srgbClr val="333333"/>
              </a:solidFill>
              <a:latin typeface="Roboto"/>
              <a:ea typeface="Roboto"/>
              <a:cs typeface="Roboto"/>
              <a:sym typeface="Roboto"/>
            </a:endParaRPr>
          </a:p>
        </p:txBody>
      </p:sp>
      <p:sp>
        <p:nvSpPr>
          <p:cNvPr id="271" name="Google Shape;271;p42"/>
          <p:cNvSpPr txBox="1"/>
          <p:nvPr/>
        </p:nvSpPr>
        <p:spPr>
          <a:xfrm>
            <a:off x="311700" y="3690175"/>
            <a:ext cx="6032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333333"/>
                </a:solidFill>
                <a:latin typeface="Roboto"/>
                <a:ea typeface="Roboto"/>
                <a:cs typeface="Roboto"/>
                <a:sym typeface="Roboto"/>
              </a:rPr>
              <a:t>Scams to steal your identity</a:t>
            </a:r>
            <a:r>
              <a:rPr lang="en" sz="1600">
                <a:solidFill>
                  <a:srgbClr val="333333"/>
                </a:solidFill>
                <a:latin typeface="Roboto"/>
                <a:ea typeface="Roboto"/>
                <a:cs typeface="Roboto"/>
                <a:sym typeface="Roboto"/>
              </a:rPr>
              <a:t> - Scammers may offer you a job then ask for personal documents. They can then use these to steal your identity</a:t>
            </a:r>
            <a:endParaRPr sz="1600">
              <a:solidFill>
                <a:srgbClr val="333333"/>
              </a:solidFill>
              <a:latin typeface="Roboto"/>
              <a:ea typeface="Roboto"/>
              <a:cs typeface="Roboto"/>
              <a:sym typeface="Roboto"/>
            </a:endParaRPr>
          </a:p>
        </p:txBody>
      </p:sp>
      <p:sp>
        <p:nvSpPr>
          <p:cNvPr id="272" name="Google Shape;272;p42"/>
          <p:cNvSpPr txBox="1"/>
          <p:nvPr/>
        </p:nvSpPr>
        <p:spPr>
          <a:xfrm>
            <a:off x="1696350" y="1514225"/>
            <a:ext cx="69132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333333"/>
              </a:buClr>
              <a:buSzPts val="1400"/>
              <a:buFont typeface="Roboto"/>
              <a:buChar char="-"/>
            </a:pPr>
            <a:r>
              <a:rPr lang="en">
                <a:solidFill>
                  <a:srgbClr val="333333"/>
                </a:solidFill>
                <a:latin typeface="Roboto"/>
                <a:ea typeface="Roboto"/>
                <a:cs typeface="Roboto"/>
                <a:sym typeface="Roboto"/>
              </a:rPr>
              <a:t>You may be asked to pay a fee to get a job</a:t>
            </a:r>
            <a:endParaRPr>
              <a:solidFill>
                <a:srgbClr val="333333"/>
              </a:solidFill>
              <a:latin typeface="Roboto"/>
              <a:ea typeface="Roboto"/>
              <a:cs typeface="Roboto"/>
              <a:sym typeface="Roboto"/>
            </a:endParaRPr>
          </a:p>
        </p:txBody>
      </p:sp>
      <p:sp>
        <p:nvSpPr>
          <p:cNvPr id="273" name="Google Shape;273;p42"/>
          <p:cNvSpPr txBox="1"/>
          <p:nvPr/>
        </p:nvSpPr>
        <p:spPr>
          <a:xfrm>
            <a:off x="1696350" y="1774275"/>
            <a:ext cx="6913200" cy="648000"/>
          </a:xfrm>
          <a:prstGeom prst="rect">
            <a:avLst/>
          </a:prstGeom>
          <a:noFill/>
          <a:ln>
            <a:noFill/>
          </a:ln>
        </p:spPr>
        <p:txBody>
          <a:bodyPr anchorCtr="0" anchor="t" bIns="91425" lIns="91425" spcFirstLastPara="1" rIns="91425" wrap="square" tIns="91425">
            <a:spAutoFit/>
          </a:bodyPr>
          <a:lstStyle/>
          <a:p>
            <a:pPr indent="-317500" lvl="0" marL="457200" marR="215900" rtl="0" algn="l">
              <a:lnSpc>
                <a:spcPct val="115000"/>
              </a:lnSpc>
              <a:spcBef>
                <a:spcPts val="1500"/>
              </a:spcBef>
              <a:spcAft>
                <a:spcPts val="0"/>
              </a:spcAft>
              <a:buClr>
                <a:srgbClr val="222222"/>
              </a:buClr>
              <a:buSzPts val="1400"/>
              <a:buFont typeface="Roboto"/>
              <a:buChar char="-"/>
            </a:pPr>
            <a:r>
              <a:rPr lang="en">
                <a:solidFill>
                  <a:srgbClr val="222222"/>
                </a:solidFill>
                <a:highlight>
                  <a:srgbClr val="FFFFFF"/>
                </a:highlight>
                <a:latin typeface="Roboto"/>
                <a:ea typeface="Roboto"/>
                <a:cs typeface="Roboto"/>
                <a:sym typeface="Roboto"/>
              </a:rPr>
              <a:t>Some scams ask you for money so that you can take a required test, pay for administrative fees, or receive equipment or a kit necessary to start the job</a:t>
            </a:r>
            <a:endParaRPr>
              <a:solidFill>
                <a:srgbClr val="333333"/>
              </a:solidFill>
              <a:latin typeface="Roboto"/>
              <a:ea typeface="Roboto"/>
              <a:cs typeface="Roboto"/>
              <a:sym typeface="Roboto"/>
            </a:endParaRPr>
          </a:p>
        </p:txBody>
      </p:sp>
      <p:sp>
        <p:nvSpPr>
          <p:cNvPr id="274" name="Google Shape;274;p42"/>
          <p:cNvSpPr txBox="1"/>
          <p:nvPr/>
        </p:nvSpPr>
        <p:spPr>
          <a:xfrm>
            <a:off x="1696350" y="2263638"/>
            <a:ext cx="6913200" cy="400200"/>
          </a:xfrm>
          <a:prstGeom prst="rect">
            <a:avLst/>
          </a:prstGeom>
          <a:noFill/>
          <a:ln>
            <a:noFill/>
          </a:ln>
        </p:spPr>
        <p:txBody>
          <a:bodyPr anchorCtr="0" anchor="t" bIns="91425" lIns="91425" spcFirstLastPara="1" rIns="91425" wrap="square" tIns="91425">
            <a:spAutoFit/>
          </a:bodyPr>
          <a:lstStyle/>
          <a:p>
            <a:pPr indent="-317500" lvl="0" marL="457200" marR="215900" rtl="0" algn="l">
              <a:lnSpc>
                <a:spcPct val="115000"/>
              </a:lnSpc>
              <a:spcBef>
                <a:spcPts val="1500"/>
              </a:spcBef>
              <a:spcAft>
                <a:spcPts val="0"/>
              </a:spcAft>
              <a:buClr>
                <a:srgbClr val="222222"/>
              </a:buClr>
              <a:buSzPts val="1400"/>
              <a:buFont typeface="Roboto"/>
              <a:buChar char="-"/>
            </a:pPr>
            <a:r>
              <a:rPr lang="en">
                <a:solidFill>
                  <a:srgbClr val="222222"/>
                </a:solidFill>
                <a:highlight>
                  <a:srgbClr val="FFFFFF"/>
                </a:highlight>
                <a:latin typeface="Roboto"/>
                <a:ea typeface="Roboto"/>
                <a:cs typeface="Roboto"/>
                <a:sym typeface="Roboto"/>
              </a:rPr>
              <a:t>You may be asked to pay for a training course or a certificate</a:t>
            </a:r>
            <a:endParaRPr>
              <a:solidFill>
                <a:srgbClr val="333333"/>
              </a:solidFill>
              <a:latin typeface="Roboto"/>
              <a:ea typeface="Roboto"/>
              <a:cs typeface="Roboto"/>
              <a:sym typeface="Roboto"/>
            </a:endParaRPr>
          </a:p>
        </p:txBody>
      </p:sp>
      <p:sp>
        <p:nvSpPr>
          <p:cNvPr id="275" name="Google Shape;275;p42"/>
          <p:cNvSpPr txBox="1"/>
          <p:nvPr/>
        </p:nvSpPr>
        <p:spPr>
          <a:xfrm>
            <a:off x="1696350" y="2551838"/>
            <a:ext cx="6913200" cy="648000"/>
          </a:xfrm>
          <a:prstGeom prst="rect">
            <a:avLst/>
          </a:prstGeom>
          <a:noFill/>
          <a:ln>
            <a:noFill/>
          </a:ln>
        </p:spPr>
        <p:txBody>
          <a:bodyPr anchorCtr="0" anchor="t" bIns="91425" lIns="91425" spcFirstLastPara="1" rIns="91425" wrap="square" tIns="91425">
            <a:spAutoFit/>
          </a:bodyPr>
          <a:lstStyle/>
          <a:p>
            <a:pPr indent="-317500" lvl="0" marL="457200" marR="215900" rtl="0" algn="l">
              <a:lnSpc>
                <a:spcPct val="115000"/>
              </a:lnSpc>
              <a:spcBef>
                <a:spcPts val="1500"/>
              </a:spcBef>
              <a:spcAft>
                <a:spcPts val="0"/>
              </a:spcAft>
              <a:buClr>
                <a:srgbClr val="222222"/>
              </a:buClr>
              <a:buSzPts val="1400"/>
              <a:buFont typeface="Roboto"/>
              <a:buChar char="-"/>
            </a:pPr>
            <a:r>
              <a:rPr lang="en">
                <a:solidFill>
                  <a:srgbClr val="222222"/>
                </a:solidFill>
                <a:highlight>
                  <a:srgbClr val="FFFFFF"/>
                </a:highlight>
                <a:latin typeface="Roboto"/>
                <a:ea typeface="Roboto"/>
                <a:cs typeface="Roboto"/>
                <a:sym typeface="Roboto"/>
              </a:rPr>
              <a:t>You may be asked to pay money in exchange for information regarding other jobs on offer</a:t>
            </a:r>
            <a:endParaRPr>
              <a:solidFill>
                <a:srgbClr val="333333"/>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3"/>
          <p:cNvSpPr txBox="1"/>
          <p:nvPr>
            <p:ph type="title"/>
          </p:nvPr>
        </p:nvSpPr>
        <p:spPr>
          <a:xfrm>
            <a:off x="311700" y="1814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Tips for spotting data entry job scams</a:t>
            </a:r>
            <a:endParaRPr/>
          </a:p>
        </p:txBody>
      </p:sp>
      <p:sp>
        <p:nvSpPr>
          <p:cNvPr id="281" name="Google Shape;281;p43"/>
          <p:cNvSpPr txBox="1"/>
          <p:nvPr>
            <p:ph idx="1" type="body"/>
          </p:nvPr>
        </p:nvSpPr>
        <p:spPr>
          <a:xfrm>
            <a:off x="311700" y="713000"/>
            <a:ext cx="8520600" cy="4617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a:t>If it sounds too good to be true, it most likely is</a:t>
            </a:r>
            <a:endParaRPr/>
          </a:p>
        </p:txBody>
      </p:sp>
      <p:sp>
        <p:nvSpPr>
          <p:cNvPr id="282" name="Google Shape;282;p43"/>
          <p:cNvSpPr txBox="1"/>
          <p:nvPr>
            <p:ph idx="1" type="body"/>
          </p:nvPr>
        </p:nvSpPr>
        <p:spPr>
          <a:xfrm>
            <a:off x="311700" y="1100075"/>
            <a:ext cx="8520600" cy="7803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a:t>Research any company before accepting a job from them or giving them any </a:t>
            </a:r>
            <a:r>
              <a:rPr lang="en"/>
              <a:t>personal</a:t>
            </a:r>
            <a:r>
              <a:rPr lang="en"/>
              <a:t> information about yourself</a:t>
            </a:r>
            <a:endParaRPr/>
          </a:p>
        </p:txBody>
      </p:sp>
      <p:sp>
        <p:nvSpPr>
          <p:cNvPr id="283" name="Google Shape;283;p43"/>
          <p:cNvSpPr txBox="1"/>
          <p:nvPr>
            <p:ph idx="1" type="body"/>
          </p:nvPr>
        </p:nvSpPr>
        <p:spPr>
          <a:xfrm>
            <a:off x="311700" y="1727975"/>
            <a:ext cx="8520600" cy="7803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a:t>Research the hiring manager that you’re in contact with. Sites like Google and Linkedin can be useful for this</a:t>
            </a:r>
            <a:endParaRPr/>
          </a:p>
        </p:txBody>
      </p:sp>
      <p:sp>
        <p:nvSpPr>
          <p:cNvPr id="284" name="Google Shape;284;p43"/>
          <p:cNvSpPr txBox="1"/>
          <p:nvPr>
            <p:ph idx="1" type="body"/>
          </p:nvPr>
        </p:nvSpPr>
        <p:spPr>
          <a:xfrm>
            <a:off x="311700" y="2367750"/>
            <a:ext cx="8520600" cy="7803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a:t>Never pay money for a job. If someone is requiring you to pay money for a job then it is probably a scam</a:t>
            </a:r>
            <a:endParaRPr/>
          </a:p>
        </p:txBody>
      </p:sp>
      <p:sp>
        <p:nvSpPr>
          <p:cNvPr id="285" name="Google Shape;285;p43"/>
          <p:cNvSpPr txBox="1"/>
          <p:nvPr>
            <p:ph idx="1" type="body"/>
          </p:nvPr>
        </p:nvSpPr>
        <p:spPr>
          <a:xfrm>
            <a:off x="311700" y="3061550"/>
            <a:ext cx="8520600" cy="4617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a:t>Be wary of paid ‘training programmes’ or ‘certification programmes’ </a:t>
            </a:r>
            <a:endParaRPr/>
          </a:p>
        </p:txBody>
      </p:sp>
      <p:sp>
        <p:nvSpPr>
          <p:cNvPr id="286" name="Google Shape;286;p43"/>
          <p:cNvSpPr txBox="1"/>
          <p:nvPr>
            <p:ph idx="1" type="body"/>
          </p:nvPr>
        </p:nvSpPr>
        <p:spPr>
          <a:xfrm>
            <a:off x="311700" y="3447050"/>
            <a:ext cx="8520600" cy="4617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a:t>Ask for a signed employment contract</a:t>
            </a:r>
            <a:endParaRPr/>
          </a:p>
        </p:txBody>
      </p:sp>
      <p:sp>
        <p:nvSpPr>
          <p:cNvPr id="287" name="Google Shape;287;p43"/>
          <p:cNvSpPr txBox="1"/>
          <p:nvPr>
            <p:ph idx="1" type="body"/>
          </p:nvPr>
        </p:nvSpPr>
        <p:spPr>
          <a:xfrm>
            <a:off x="311700" y="3908750"/>
            <a:ext cx="3975600" cy="4617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a:t>Above all, trust your gut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Email Job Scams</a:t>
            </a:r>
            <a:endParaRPr/>
          </a:p>
        </p:txBody>
      </p:sp>
      <p:sp>
        <p:nvSpPr>
          <p:cNvPr id="293" name="Google Shape;293;p44"/>
          <p:cNvSpPr txBox="1"/>
          <p:nvPr>
            <p:ph idx="1" type="body"/>
          </p:nvPr>
        </p:nvSpPr>
        <p:spPr>
          <a:xfrm>
            <a:off x="311700" y="1229875"/>
            <a:ext cx="8520600" cy="10989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Sometimes scammers will pose as a hiring manager and email you personally. They will be emailing you to offer you a job. Be wary of emails like this as they may be scammers trying to steal money or personal information and details from you.</a:t>
            </a:r>
            <a:endParaRPr/>
          </a:p>
        </p:txBody>
      </p:sp>
      <p:sp>
        <p:nvSpPr>
          <p:cNvPr id="294" name="Google Shape;294;p44"/>
          <p:cNvSpPr txBox="1"/>
          <p:nvPr/>
        </p:nvSpPr>
        <p:spPr>
          <a:xfrm>
            <a:off x="311700" y="2571750"/>
            <a:ext cx="8520600" cy="17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lang="en" sz="1800">
                <a:solidFill>
                  <a:srgbClr val="333333"/>
                </a:solidFill>
                <a:highlight>
                  <a:srgbClr val="FFFFFF"/>
                </a:highlight>
                <a:latin typeface="Roboto"/>
                <a:ea typeface="Roboto"/>
                <a:cs typeface="Roboto"/>
                <a:sym typeface="Roboto"/>
              </a:rPr>
              <a:t>Other email scams use a technique called "spoofing." This is where scammers send you an email containing a link to a posting that appears to come from a legitimate job search site, but is in fact fraudulent. This can result in you giving personal details away or getting a virus or other malware on your computer.</a:t>
            </a:r>
            <a:endParaRPr sz="1800">
              <a:solidFill>
                <a:srgbClr val="333333"/>
              </a:solidFill>
              <a:highlight>
                <a:srgbClr val="FFFFFF"/>
              </a:highlight>
              <a:latin typeface="Roboto"/>
              <a:ea typeface="Roboto"/>
              <a:cs typeface="Roboto"/>
              <a:sym typeface="Roboto"/>
            </a:endParaRPr>
          </a:p>
          <a:p>
            <a:pPr indent="0" lvl="0" marL="0" rtl="0" algn="l">
              <a:lnSpc>
                <a:spcPct val="115000"/>
              </a:lnSpc>
              <a:spcBef>
                <a:spcPts val="1100"/>
              </a:spcBef>
              <a:spcAft>
                <a:spcPts val="0"/>
              </a:spcAft>
              <a:buNone/>
            </a:pPr>
            <a:r>
              <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Internet Scams</a:t>
            </a:r>
            <a:endParaRPr/>
          </a:p>
        </p:txBody>
      </p:sp>
      <p:sp>
        <p:nvSpPr>
          <p:cNvPr id="146" name="Google Shape;146;p27"/>
          <p:cNvSpPr txBox="1"/>
          <p:nvPr>
            <p:ph idx="1" type="body"/>
          </p:nvPr>
        </p:nvSpPr>
        <p:spPr>
          <a:xfrm>
            <a:off x="311700" y="1001275"/>
            <a:ext cx="8520600" cy="142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highlight>
                  <a:srgbClr val="FFFFFF"/>
                </a:highlight>
              </a:rPr>
              <a:t>In modern society, digital security is of the utmost importance. We live a significant portion of our lives online and through other digital means. Therefore it’s important that we protect our information while doing so. Digital security doesn’t just mean choosing complex passwords, encrypting communications etc. </a:t>
            </a:r>
            <a:endParaRPr>
              <a:solidFill>
                <a:srgbClr val="333333"/>
              </a:solidFill>
              <a:highlight>
                <a:srgbClr val="FFFFFF"/>
              </a:highlight>
            </a:endParaRPr>
          </a:p>
          <a:p>
            <a:pPr indent="0" lvl="0" marL="0" rtl="0" algn="l">
              <a:spcBef>
                <a:spcPts val="19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
        <p:nvSpPr>
          <p:cNvPr id="147" name="Google Shape;147;p27"/>
          <p:cNvSpPr txBox="1"/>
          <p:nvPr/>
        </p:nvSpPr>
        <p:spPr>
          <a:xfrm>
            <a:off x="311700" y="2641425"/>
            <a:ext cx="8520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oboto"/>
                <a:ea typeface="Roboto"/>
                <a:cs typeface="Roboto"/>
                <a:sym typeface="Roboto"/>
              </a:rPr>
              <a:t>Scammers can be very crafty and elaborate, and anyone can get scammed. However being aware of the types of scams out there can seriously reduce your </a:t>
            </a:r>
            <a:r>
              <a:rPr lang="en" sz="1800">
                <a:latin typeface="Roboto"/>
                <a:ea typeface="Roboto"/>
                <a:cs typeface="Roboto"/>
                <a:sym typeface="Roboto"/>
              </a:rPr>
              <a:t>chances of being taken advantage of online.</a:t>
            </a:r>
            <a:endParaRPr sz="18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tell if a job email is a scam</a:t>
            </a:r>
            <a:endParaRPr/>
          </a:p>
        </p:txBody>
      </p:sp>
      <p:sp>
        <p:nvSpPr>
          <p:cNvPr id="300" name="Google Shape;300;p45"/>
          <p:cNvSpPr txBox="1"/>
          <p:nvPr>
            <p:ph idx="1" type="body"/>
          </p:nvPr>
        </p:nvSpPr>
        <p:spPr>
          <a:xfrm>
            <a:off x="311700" y="1077475"/>
            <a:ext cx="8520600" cy="780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b="1" lang="en"/>
              <a:t>You </a:t>
            </a:r>
            <a:r>
              <a:rPr b="1" lang="en"/>
              <a:t>receive</a:t>
            </a:r>
            <a:r>
              <a:rPr b="1" lang="en"/>
              <a:t> an out of the blue email claiming false things</a:t>
            </a:r>
            <a:r>
              <a:rPr lang="en"/>
              <a:t> - for example they </a:t>
            </a:r>
            <a:r>
              <a:rPr lang="en"/>
              <a:t>could claim that you sent your CV to their website when you didn’t</a:t>
            </a:r>
            <a:endParaRPr/>
          </a:p>
        </p:txBody>
      </p:sp>
      <p:sp>
        <p:nvSpPr>
          <p:cNvPr id="301" name="Google Shape;301;p45"/>
          <p:cNvSpPr txBox="1"/>
          <p:nvPr>
            <p:ph idx="1" type="body"/>
          </p:nvPr>
        </p:nvSpPr>
        <p:spPr>
          <a:xfrm>
            <a:off x="311700" y="1764325"/>
            <a:ext cx="8520600" cy="780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b="1" lang="en"/>
              <a:t>The email address that has sent the email to you </a:t>
            </a:r>
            <a:r>
              <a:rPr lang="en"/>
              <a:t>- A generic personal email address is unlikely to be from an official business and could be a scammer</a:t>
            </a:r>
            <a:endParaRPr/>
          </a:p>
        </p:txBody>
      </p:sp>
      <p:sp>
        <p:nvSpPr>
          <p:cNvPr id="302" name="Google Shape;302;p45"/>
          <p:cNvSpPr txBox="1"/>
          <p:nvPr>
            <p:ph idx="1" type="body"/>
          </p:nvPr>
        </p:nvSpPr>
        <p:spPr>
          <a:xfrm>
            <a:off x="311700" y="2544625"/>
            <a:ext cx="8520600" cy="780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b="1" lang="en"/>
              <a:t>Small errors </a:t>
            </a:r>
            <a:r>
              <a:rPr lang="en"/>
              <a:t>- spelling mistakes, typos, bad grammar or the email addressing another person can all be clues that a job email is a scam</a:t>
            </a:r>
            <a:r>
              <a:rPr b="1" lang="en"/>
              <a:t> </a:t>
            </a:r>
            <a:endParaRPr/>
          </a:p>
        </p:txBody>
      </p:sp>
      <p:sp>
        <p:nvSpPr>
          <p:cNvPr id="303" name="Google Shape;303;p45"/>
          <p:cNvSpPr txBox="1"/>
          <p:nvPr>
            <p:ph idx="1" type="body"/>
          </p:nvPr>
        </p:nvSpPr>
        <p:spPr>
          <a:xfrm>
            <a:off x="311700" y="3324925"/>
            <a:ext cx="8520600" cy="780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b="1" lang="en"/>
              <a:t>The job offer requires payment for a ‘processing fee’ prior to starting</a:t>
            </a:r>
            <a:r>
              <a:rPr b="1" lang="en"/>
              <a:t> </a:t>
            </a:r>
            <a:r>
              <a:rPr lang="en"/>
              <a:t>- A legitimate job offer does not require you to pay to start your job</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6"/>
          <p:cNvSpPr txBox="1"/>
          <p:nvPr>
            <p:ph type="title"/>
          </p:nvPr>
        </p:nvSpPr>
        <p:spPr>
          <a:xfrm>
            <a:off x="311700" y="333800"/>
            <a:ext cx="8520600" cy="1015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700"/>
              <a:t>Steps to take </a:t>
            </a:r>
            <a:r>
              <a:rPr lang="en" sz="2700"/>
              <a:t>after</a:t>
            </a:r>
            <a:r>
              <a:rPr lang="en" sz="2700"/>
              <a:t> receiving an unsolicited email about a job</a:t>
            </a:r>
            <a:endParaRPr sz="2700"/>
          </a:p>
        </p:txBody>
      </p:sp>
      <p:sp>
        <p:nvSpPr>
          <p:cNvPr id="309" name="Google Shape;309;p46"/>
          <p:cNvSpPr txBox="1"/>
          <p:nvPr>
            <p:ph idx="1" type="body"/>
          </p:nvPr>
        </p:nvSpPr>
        <p:spPr>
          <a:xfrm>
            <a:off x="311700" y="1473850"/>
            <a:ext cx="5776500" cy="4617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Read carefully for </a:t>
            </a:r>
            <a:r>
              <a:rPr lang="en"/>
              <a:t>typos or errors</a:t>
            </a:r>
            <a:endParaRPr/>
          </a:p>
        </p:txBody>
      </p:sp>
      <p:sp>
        <p:nvSpPr>
          <p:cNvPr id="310" name="Google Shape;310;p46"/>
          <p:cNvSpPr txBox="1"/>
          <p:nvPr>
            <p:ph idx="1" type="body"/>
          </p:nvPr>
        </p:nvSpPr>
        <p:spPr>
          <a:xfrm>
            <a:off x="311700" y="1850650"/>
            <a:ext cx="5776500" cy="4617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Research the company</a:t>
            </a:r>
            <a:endParaRPr/>
          </a:p>
        </p:txBody>
      </p:sp>
      <p:sp>
        <p:nvSpPr>
          <p:cNvPr id="311" name="Google Shape;311;p46"/>
          <p:cNvSpPr txBox="1"/>
          <p:nvPr/>
        </p:nvSpPr>
        <p:spPr>
          <a:xfrm>
            <a:off x="311700" y="2236150"/>
            <a:ext cx="7753800" cy="780300"/>
          </a:xfrm>
          <a:prstGeom prst="rect">
            <a:avLst/>
          </a:prstGeom>
          <a:noFill/>
          <a:ln>
            <a:noFill/>
          </a:ln>
        </p:spPr>
        <p:txBody>
          <a:bodyPr anchorCtr="0" anchor="t" bIns="91425" lIns="91425" spcFirstLastPara="1" rIns="91425" wrap="square" tIns="91425">
            <a:spAutoFit/>
          </a:bodyPr>
          <a:lstStyle/>
          <a:p>
            <a:pPr indent="0" lvl="0" marL="0" marR="215900" rtl="0" algn="l">
              <a:lnSpc>
                <a:spcPct val="115000"/>
              </a:lnSpc>
              <a:spcBef>
                <a:spcPts val="1500"/>
              </a:spcBef>
              <a:spcAft>
                <a:spcPts val="1500"/>
              </a:spcAft>
              <a:buNone/>
            </a:pPr>
            <a:r>
              <a:rPr lang="en" sz="1800">
                <a:solidFill>
                  <a:srgbClr val="333333"/>
                </a:solidFill>
                <a:highlight>
                  <a:srgbClr val="FFFFFF"/>
                </a:highlight>
                <a:latin typeface="Roboto"/>
                <a:ea typeface="Roboto"/>
                <a:cs typeface="Roboto"/>
                <a:sym typeface="Roboto"/>
              </a:rPr>
              <a:t>Be skeptical if the job boasts flexible hours or the opportunity to work from home - Not all </a:t>
            </a:r>
            <a:r>
              <a:rPr lang="en" sz="1800">
                <a:solidFill>
                  <a:srgbClr val="333333"/>
                </a:solidFill>
                <a:highlight>
                  <a:srgbClr val="FFFFFF"/>
                </a:highlight>
                <a:uFill>
                  <a:noFill/>
                </a:uFill>
                <a:latin typeface="Roboto"/>
                <a:ea typeface="Roboto"/>
                <a:cs typeface="Roboto"/>
                <a:sym typeface="Roboto"/>
                <a:hlinkClick r:id="rId3">
                  <a:extLst>
                    <a:ext uri="{A12FA001-AC4F-418D-AE19-62706E023703}">
                      <ahyp:hlinkClr val="tx"/>
                    </a:ext>
                  </a:extLst>
                </a:hlinkClick>
              </a:rPr>
              <a:t>remote work jobs</a:t>
            </a:r>
            <a:r>
              <a:rPr lang="en" sz="1800">
                <a:solidFill>
                  <a:srgbClr val="333333"/>
                </a:solidFill>
                <a:highlight>
                  <a:srgbClr val="FFFFFF"/>
                </a:highlight>
                <a:latin typeface="Roboto"/>
                <a:ea typeface="Roboto"/>
                <a:cs typeface="Roboto"/>
                <a:sym typeface="Roboto"/>
              </a:rPr>
              <a:t> are scams, but a lot are. </a:t>
            </a:r>
            <a:endParaRPr sz="1800">
              <a:solidFill>
                <a:srgbClr val="333333"/>
              </a:solidFill>
              <a:highlight>
                <a:srgbClr val="FFFFFF"/>
              </a:highlight>
              <a:latin typeface="Roboto"/>
              <a:ea typeface="Roboto"/>
              <a:cs typeface="Roboto"/>
              <a:sym typeface="Roboto"/>
            </a:endParaRPr>
          </a:p>
        </p:txBody>
      </p:sp>
      <p:sp>
        <p:nvSpPr>
          <p:cNvPr id="312" name="Google Shape;312;p46"/>
          <p:cNvSpPr txBox="1"/>
          <p:nvPr>
            <p:ph idx="1" type="body"/>
          </p:nvPr>
        </p:nvSpPr>
        <p:spPr>
          <a:xfrm>
            <a:off x="311700" y="3016450"/>
            <a:ext cx="8520600" cy="4617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Gauge the salary - if the rate of pay seems unrealistic, the job might be a scam</a:t>
            </a:r>
            <a:endParaRPr/>
          </a:p>
        </p:txBody>
      </p:sp>
      <p:sp>
        <p:nvSpPr>
          <p:cNvPr id="313" name="Google Shape;313;p46"/>
          <p:cNvSpPr txBox="1"/>
          <p:nvPr>
            <p:ph idx="1" type="body"/>
          </p:nvPr>
        </p:nvSpPr>
        <p:spPr>
          <a:xfrm>
            <a:off x="311700" y="3478150"/>
            <a:ext cx="8520600" cy="780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Be careful - if you do think the job is legitimate. Proceed with caution still. Be careful about what personal information you share.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Entry Level marketing job scams</a:t>
            </a:r>
            <a:endParaRPr/>
          </a:p>
        </p:txBody>
      </p:sp>
      <p:sp>
        <p:nvSpPr>
          <p:cNvPr id="319" name="Google Shape;319;p47"/>
          <p:cNvSpPr txBox="1"/>
          <p:nvPr>
            <p:ph idx="1" type="body"/>
          </p:nvPr>
        </p:nvSpPr>
        <p:spPr>
          <a:xfrm>
            <a:off x="311700" y="1113575"/>
            <a:ext cx="8520600" cy="14175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solidFill>
                  <a:srgbClr val="333333"/>
                </a:solidFill>
                <a:highlight>
                  <a:srgbClr val="FFFFFF"/>
                </a:highlight>
              </a:rPr>
              <a:t>Entry-level marketing jobs typically involve a unique blend of sales, customer service, consumer psychology, graphic design, and data analytics. While some marketing positions are this and more, some </a:t>
            </a:r>
            <a:r>
              <a:rPr lang="en">
                <a:solidFill>
                  <a:srgbClr val="333333"/>
                </a:solidFill>
                <a:highlight>
                  <a:srgbClr val="FFFFFF"/>
                </a:highlight>
              </a:rPr>
              <a:t>marketing</a:t>
            </a:r>
            <a:r>
              <a:rPr lang="en">
                <a:solidFill>
                  <a:srgbClr val="333333"/>
                </a:solidFill>
                <a:highlight>
                  <a:srgbClr val="FFFFFF"/>
                </a:highlight>
              </a:rPr>
              <a:t> </a:t>
            </a:r>
            <a:r>
              <a:rPr lang="en">
                <a:solidFill>
                  <a:srgbClr val="333333"/>
                </a:solidFill>
                <a:highlight>
                  <a:srgbClr val="FFFFFF"/>
                </a:highlight>
              </a:rPr>
              <a:t>employment</a:t>
            </a:r>
            <a:r>
              <a:rPr lang="en">
                <a:solidFill>
                  <a:srgbClr val="333333"/>
                </a:solidFill>
                <a:highlight>
                  <a:srgbClr val="FFFFFF"/>
                </a:highlight>
              </a:rPr>
              <a:t> involves deception, scams, and 100%-commission sales jobs.</a:t>
            </a:r>
            <a:endParaRPr>
              <a:solidFill>
                <a:srgbClr val="333333"/>
              </a:solidFill>
            </a:endParaRPr>
          </a:p>
        </p:txBody>
      </p:sp>
      <p:sp>
        <p:nvSpPr>
          <p:cNvPr id="320" name="Google Shape;320;p47"/>
          <p:cNvSpPr txBox="1"/>
          <p:nvPr/>
        </p:nvSpPr>
        <p:spPr>
          <a:xfrm>
            <a:off x="311700" y="2703650"/>
            <a:ext cx="85206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1100"/>
              </a:spcAft>
              <a:buNone/>
            </a:pPr>
            <a:r>
              <a:rPr lang="en" sz="1800">
                <a:solidFill>
                  <a:srgbClr val="222222"/>
                </a:solidFill>
                <a:highlight>
                  <a:srgbClr val="FFFFFF"/>
                </a:highlight>
                <a:latin typeface="Roboto"/>
                <a:ea typeface="Roboto"/>
                <a:cs typeface="Roboto"/>
                <a:sym typeface="Roboto"/>
              </a:rPr>
              <a:t>If you fall</a:t>
            </a:r>
            <a:r>
              <a:rPr lang="en" sz="1800">
                <a:solidFill>
                  <a:srgbClr val="222222"/>
                </a:solidFill>
                <a:highlight>
                  <a:srgbClr val="FFFFFF"/>
                </a:highlight>
                <a:latin typeface="Roboto"/>
                <a:ea typeface="Roboto"/>
                <a:cs typeface="Roboto"/>
                <a:sym typeface="Roboto"/>
              </a:rPr>
              <a:t> for an entry-level marketing job scam, you may make some money and not lose any out of your pocket at all. However overall you will be completely taken advantage of without </a:t>
            </a:r>
            <a:r>
              <a:rPr lang="en" sz="1800">
                <a:solidFill>
                  <a:srgbClr val="222222"/>
                </a:solidFill>
                <a:highlight>
                  <a:srgbClr val="FFFFFF"/>
                </a:highlight>
                <a:latin typeface="Roboto"/>
                <a:ea typeface="Roboto"/>
                <a:cs typeface="Roboto"/>
                <a:sym typeface="Roboto"/>
              </a:rPr>
              <a:t>gaining</a:t>
            </a:r>
            <a:r>
              <a:rPr lang="en" sz="1800">
                <a:solidFill>
                  <a:srgbClr val="222222"/>
                </a:solidFill>
                <a:highlight>
                  <a:srgbClr val="FFFFFF"/>
                </a:highlight>
                <a:latin typeface="Roboto"/>
                <a:ea typeface="Roboto"/>
                <a:cs typeface="Roboto"/>
                <a:sym typeface="Roboto"/>
              </a:rPr>
              <a:t> much on your end.</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8"/>
          <p:cNvSpPr txBox="1"/>
          <p:nvPr>
            <p:ph type="title"/>
          </p:nvPr>
        </p:nvSpPr>
        <p:spPr>
          <a:xfrm>
            <a:off x="311700" y="410000"/>
            <a:ext cx="8520600" cy="600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700"/>
              <a:t>Entry Level </a:t>
            </a:r>
            <a:r>
              <a:rPr lang="en" sz="2700"/>
              <a:t>marketing</a:t>
            </a:r>
            <a:r>
              <a:rPr lang="en" sz="2700"/>
              <a:t> job scams - How to identify one</a:t>
            </a:r>
            <a:endParaRPr sz="2700"/>
          </a:p>
        </p:txBody>
      </p:sp>
      <p:sp>
        <p:nvSpPr>
          <p:cNvPr id="326" name="Google Shape;326;p48"/>
          <p:cNvSpPr txBox="1"/>
          <p:nvPr>
            <p:ph idx="1" type="body"/>
          </p:nvPr>
        </p:nvSpPr>
        <p:spPr>
          <a:xfrm>
            <a:off x="311700" y="1010300"/>
            <a:ext cx="8520600" cy="10989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An immediate call back - Job scammers will try to scam anyone applying for their ‘job’. If you apply for a job and are called minutes later with someone indicating heavily that the want you for the job </a:t>
            </a:r>
            <a:r>
              <a:rPr lang="en"/>
              <a:t>immediately</a:t>
            </a:r>
            <a:r>
              <a:rPr lang="en"/>
              <a:t>, be careful. It could be a scam.</a:t>
            </a:r>
            <a:endParaRPr/>
          </a:p>
        </p:txBody>
      </p:sp>
      <p:sp>
        <p:nvSpPr>
          <p:cNvPr id="327" name="Google Shape;327;p48"/>
          <p:cNvSpPr txBox="1"/>
          <p:nvPr/>
        </p:nvSpPr>
        <p:spPr>
          <a:xfrm>
            <a:off x="311700" y="2109200"/>
            <a:ext cx="85632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33333"/>
                </a:solidFill>
                <a:latin typeface="Roboto"/>
                <a:ea typeface="Roboto"/>
                <a:cs typeface="Roboto"/>
                <a:sym typeface="Roboto"/>
              </a:rPr>
              <a:t>The interview process - The interview may seem last minute or unofficial. You may be asked to sell random leaflets as part of the ‘interview process’. Beware of employers like this, they could be scamming you.</a:t>
            </a:r>
            <a:endParaRPr sz="1800">
              <a:solidFill>
                <a:srgbClr val="333333"/>
              </a:solidFill>
              <a:latin typeface="Roboto"/>
              <a:ea typeface="Roboto"/>
              <a:cs typeface="Roboto"/>
              <a:sym typeface="Roboto"/>
            </a:endParaRPr>
          </a:p>
        </p:txBody>
      </p:sp>
      <p:sp>
        <p:nvSpPr>
          <p:cNvPr id="328" name="Google Shape;328;p48"/>
          <p:cNvSpPr txBox="1"/>
          <p:nvPr/>
        </p:nvSpPr>
        <p:spPr>
          <a:xfrm>
            <a:off x="311700" y="3194100"/>
            <a:ext cx="59142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33333"/>
                </a:solidFill>
                <a:latin typeface="Roboto"/>
                <a:ea typeface="Roboto"/>
                <a:cs typeface="Roboto"/>
                <a:sym typeface="Roboto"/>
              </a:rPr>
              <a:t>Multi-level marketing scams (Pyramid schemes) - A job that makes you pay to work for a company then asks you to ‘employ’ and take payment from other people as your sole income is a pyramid scheme. This is a scam and should be avoided at all costs.</a:t>
            </a:r>
            <a:endParaRPr sz="1800">
              <a:solidFill>
                <a:srgbClr val="333333"/>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Fake Recruiter Scams</a:t>
            </a:r>
            <a:endParaRPr/>
          </a:p>
        </p:txBody>
      </p:sp>
      <p:sp>
        <p:nvSpPr>
          <p:cNvPr id="334" name="Google Shape;334;p49"/>
          <p:cNvSpPr txBox="1"/>
          <p:nvPr>
            <p:ph idx="1" type="body"/>
          </p:nvPr>
        </p:nvSpPr>
        <p:spPr>
          <a:xfrm>
            <a:off x="311700" y="1215325"/>
            <a:ext cx="8520600" cy="780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If a recruiter’s approached you online about a job, but things just don’t feel right. </a:t>
            </a:r>
            <a:r>
              <a:rPr lang="en"/>
              <a:t>Beware that this could be a scam.</a:t>
            </a:r>
            <a:endParaRPr/>
          </a:p>
        </p:txBody>
      </p:sp>
      <p:sp>
        <p:nvSpPr>
          <p:cNvPr id="335" name="Google Shape;335;p49"/>
          <p:cNvSpPr txBox="1"/>
          <p:nvPr/>
        </p:nvSpPr>
        <p:spPr>
          <a:xfrm>
            <a:off x="311700" y="2262850"/>
            <a:ext cx="8520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33333"/>
                </a:solidFill>
                <a:highlight>
                  <a:srgbClr val="FFFFFF"/>
                </a:highlight>
                <a:latin typeface="Roboto"/>
                <a:ea typeface="Roboto"/>
                <a:cs typeface="Roboto"/>
                <a:sym typeface="Roboto"/>
              </a:rPr>
              <a:t>There are scammers out there who pretend to be recruiters in order to access jobseekers’ confidential information. Fake recruiter scams are surprisingly common and can result in someone having money or their identity stolen.</a:t>
            </a:r>
            <a:endParaRPr sz="1800">
              <a:solidFill>
                <a:srgbClr val="333333"/>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0"/>
          <p:cNvSpPr txBox="1"/>
          <p:nvPr>
            <p:ph type="title"/>
          </p:nvPr>
        </p:nvSpPr>
        <p:spPr>
          <a:xfrm>
            <a:off x="311700" y="105200"/>
            <a:ext cx="42603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Fake Recruiter Scams</a:t>
            </a:r>
            <a:endParaRPr/>
          </a:p>
        </p:txBody>
      </p:sp>
      <p:sp>
        <p:nvSpPr>
          <p:cNvPr id="341" name="Google Shape;341;p50"/>
          <p:cNvSpPr txBox="1"/>
          <p:nvPr>
            <p:ph idx="1" type="body"/>
          </p:nvPr>
        </p:nvSpPr>
        <p:spPr>
          <a:xfrm>
            <a:off x="311700" y="649775"/>
            <a:ext cx="8520600" cy="14175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solidFill>
                  <a:srgbClr val="222222"/>
                </a:solidFill>
                <a:highlight>
                  <a:srgbClr val="FFFFFF"/>
                </a:highlight>
              </a:rPr>
              <a:t>A fake recruiter may send you emails, chat with you online, or make phone calls that lead you to think you've received a once in a lifetime genuine job offer. If you’ve ever received an email or a call from a recruiter who seems over-enthusiastic and vague on details, it could be a scam.</a:t>
            </a:r>
            <a:endParaRPr/>
          </a:p>
        </p:txBody>
      </p:sp>
      <p:sp>
        <p:nvSpPr>
          <p:cNvPr id="342" name="Google Shape;342;p50"/>
          <p:cNvSpPr txBox="1"/>
          <p:nvPr/>
        </p:nvSpPr>
        <p:spPr>
          <a:xfrm>
            <a:off x="311700" y="2067275"/>
            <a:ext cx="85206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22222"/>
                </a:solidFill>
                <a:highlight>
                  <a:srgbClr val="FFFFFF"/>
                </a:highlight>
                <a:latin typeface="Roboto"/>
                <a:ea typeface="Roboto"/>
                <a:cs typeface="Roboto"/>
                <a:sym typeface="Roboto"/>
              </a:rPr>
              <a:t>T</a:t>
            </a:r>
            <a:r>
              <a:rPr lang="en" sz="1800">
                <a:solidFill>
                  <a:srgbClr val="222222"/>
                </a:solidFill>
                <a:highlight>
                  <a:srgbClr val="FFFFFF"/>
                </a:highlight>
                <a:latin typeface="Roboto"/>
                <a:ea typeface="Roboto"/>
                <a:cs typeface="Roboto"/>
                <a:sym typeface="Roboto"/>
              </a:rPr>
              <a:t>he jobs advertised in these scams often promise above-market salaries that are unrealistic.Also the he recruiter won’t ask you for very much information about your skills or whether you'd actually even be a good fit for the job. These scammers also typically act very eager and enthusiastic to ‘close the deal’. They may put you under time pressure to accept the offer and give them your details.</a:t>
            </a:r>
            <a:endParaRPr sz="1800">
              <a:latin typeface="Roboto"/>
              <a:ea typeface="Roboto"/>
              <a:cs typeface="Roboto"/>
              <a:sym typeface="Roboto"/>
            </a:endParaRPr>
          </a:p>
        </p:txBody>
      </p:sp>
      <p:sp>
        <p:nvSpPr>
          <p:cNvPr id="343" name="Google Shape;343;p50"/>
          <p:cNvSpPr txBox="1"/>
          <p:nvPr/>
        </p:nvSpPr>
        <p:spPr>
          <a:xfrm>
            <a:off x="311700" y="3637175"/>
            <a:ext cx="6090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22222"/>
                </a:solidFill>
                <a:highlight>
                  <a:srgbClr val="FFFFFF"/>
                </a:highlight>
                <a:latin typeface="Roboto"/>
                <a:ea typeface="Roboto"/>
                <a:cs typeface="Roboto"/>
                <a:sym typeface="Roboto"/>
              </a:rPr>
              <a:t>The scammer most likely got your personal information by accessing your resume online. Alternatively they could be randomly connecting with people on social media or posting job listings in Facebook or LinkedIn groups.</a:t>
            </a:r>
            <a:endParaRPr sz="18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Fake Recruiter Scams - Warning Signs</a:t>
            </a:r>
            <a:endParaRPr/>
          </a:p>
        </p:txBody>
      </p:sp>
      <p:sp>
        <p:nvSpPr>
          <p:cNvPr id="349" name="Google Shape;349;p51"/>
          <p:cNvSpPr txBox="1"/>
          <p:nvPr>
            <p:ph idx="1" type="body"/>
          </p:nvPr>
        </p:nvSpPr>
        <p:spPr>
          <a:xfrm>
            <a:off x="311700" y="1229875"/>
            <a:ext cx="8520600" cy="7803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a:t>Asking for confidential personal information straight away or very soon after first speaking to you.</a:t>
            </a:r>
            <a:endParaRPr/>
          </a:p>
        </p:txBody>
      </p:sp>
      <p:sp>
        <p:nvSpPr>
          <p:cNvPr id="350" name="Google Shape;350;p51"/>
          <p:cNvSpPr txBox="1"/>
          <p:nvPr>
            <p:ph idx="1" type="body"/>
          </p:nvPr>
        </p:nvSpPr>
        <p:spPr>
          <a:xfrm>
            <a:off x="311700" y="2010175"/>
            <a:ext cx="8520600" cy="7803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a:t>Asking you to fill out a form online that looks insecure and asks for very sensitive information.</a:t>
            </a:r>
            <a:endParaRPr/>
          </a:p>
        </p:txBody>
      </p:sp>
      <p:sp>
        <p:nvSpPr>
          <p:cNvPr id="351" name="Google Shape;351;p51"/>
          <p:cNvSpPr txBox="1"/>
          <p:nvPr>
            <p:ph idx="1" type="body"/>
          </p:nvPr>
        </p:nvSpPr>
        <p:spPr>
          <a:xfrm>
            <a:off x="311700" y="2790475"/>
            <a:ext cx="8520600" cy="4617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a:t>Offering you a job straight away without any sort of interview whatsoever</a:t>
            </a:r>
            <a:endParaRPr/>
          </a:p>
        </p:txBody>
      </p:sp>
      <p:sp>
        <p:nvSpPr>
          <p:cNvPr id="352" name="Google Shape;352;p51"/>
          <p:cNvSpPr txBox="1"/>
          <p:nvPr>
            <p:ph idx="1" type="body"/>
          </p:nvPr>
        </p:nvSpPr>
        <p:spPr>
          <a:xfrm>
            <a:off x="239575" y="3446175"/>
            <a:ext cx="8520600" cy="10989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b="1" lang="en">
                <a:solidFill>
                  <a:srgbClr val="333333"/>
                </a:solidFill>
                <a:highlight>
                  <a:srgbClr val="FFFFFF"/>
                </a:highlight>
                <a:latin typeface="Arial"/>
                <a:ea typeface="Arial"/>
                <a:cs typeface="Arial"/>
                <a:sym typeface="Arial"/>
              </a:rPr>
              <a:t>A genuine recruiter will spend a lot of time making sure that you're the right fit for a job/company. A fake recruiter will do and say whatever possible to gain as much of your personal information as they can in a short timeframe.</a:t>
            </a:r>
            <a:endParaRPr b="1">
              <a:solidFill>
                <a:srgbClr val="333333"/>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LinkedIn Scam</a:t>
            </a:r>
            <a:endParaRPr/>
          </a:p>
        </p:txBody>
      </p:sp>
      <p:sp>
        <p:nvSpPr>
          <p:cNvPr id="358" name="Google Shape;358;p52"/>
          <p:cNvSpPr txBox="1"/>
          <p:nvPr>
            <p:ph idx="1" type="body"/>
          </p:nvPr>
        </p:nvSpPr>
        <p:spPr>
          <a:xfrm>
            <a:off x="311700" y="1229875"/>
            <a:ext cx="8520600" cy="14175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solidFill>
                  <a:srgbClr val="222222"/>
                </a:solidFill>
                <a:highlight>
                  <a:srgbClr val="FFFFFF"/>
                </a:highlight>
              </a:rPr>
              <a:t>LinkedIn is one of the most popular professional online networks. Its users are sometimes targeted by scammers. These scammers may send LinkedIn users emails or messages that appear to be from LinkedIn but are not. They may also try to get you into a scam job or pose a fake company or recruiter.</a:t>
            </a:r>
            <a:endParaRPr/>
          </a:p>
        </p:txBody>
      </p:sp>
      <p:sp>
        <p:nvSpPr>
          <p:cNvPr id="359" name="Google Shape;359;p52"/>
          <p:cNvSpPr txBox="1"/>
          <p:nvPr>
            <p:ph idx="1" type="body"/>
          </p:nvPr>
        </p:nvSpPr>
        <p:spPr>
          <a:xfrm>
            <a:off x="311700" y="2762300"/>
            <a:ext cx="8520600" cy="10989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solidFill>
                  <a:srgbClr val="222222"/>
                </a:solidFill>
                <a:highlight>
                  <a:srgbClr val="FFFFFF"/>
                </a:highlight>
              </a:rPr>
              <a:t>Whether it be by posing as someone else or getting you to click a malicious link, the aim of the scammer will be to steal your money and/or your personal information.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Common LinkedIn scams</a:t>
            </a:r>
            <a:endParaRPr/>
          </a:p>
        </p:txBody>
      </p:sp>
      <p:sp>
        <p:nvSpPr>
          <p:cNvPr id="365" name="Google Shape;365;p53"/>
          <p:cNvSpPr txBox="1"/>
          <p:nvPr>
            <p:ph idx="1" type="body"/>
          </p:nvPr>
        </p:nvSpPr>
        <p:spPr>
          <a:xfrm>
            <a:off x="311700" y="1017800"/>
            <a:ext cx="8520600" cy="150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Fake Member Invitation </a:t>
            </a:r>
            <a:r>
              <a:rPr lang="en"/>
              <a:t>- </a:t>
            </a:r>
            <a:r>
              <a:rPr lang="en" sz="1400">
                <a:solidFill>
                  <a:srgbClr val="222222"/>
                </a:solidFill>
                <a:highlight>
                  <a:srgbClr val="FFFFFF"/>
                </a:highlight>
              </a:rPr>
              <a:t>A fake email, inviting you to connect with another LinkedIn member. The email will look very similar to an authentic LinkedIn email, and might even contain the LinkedIn logo. It may ask you to click a link to "visit your inbox now," or ask you to "accept" or "ignore" the invitation. Clicking any of these links may bring you to a compromised website that will download malicious software onto your computer and steal your data.</a:t>
            </a:r>
            <a:endParaRPr sz="1400">
              <a:solidFill>
                <a:srgbClr val="222222"/>
              </a:solidFill>
              <a:highlight>
                <a:srgbClr val="FFFFFF"/>
              </a:highlight>
            </a:endParaRPr>
          </a:p>
          <a:p>
            <a:pPr indent="0" lvl="0" marL="0" rtl="0" algn="l">
              <a:spcBef>
                <a:spcPts val="1200"/>
              </a:spcBef>
              <a:spcAft>
                <a:spcPts val="1200"/>
              </a:spcAft>
              <a:buNone/>
            </a:pPr>
            <a:r>
              <a:t/>
            </a:r>
            <a:endParaRPr/>
          </a:p>
        </p:txBody>
      </p:sp>
      <p:sp>
        <p:nvSpPr>
          <p:cNvPr id="366" name="Google Shape;366;p53"/>
          <p:cNvSpPr txBox="1"/>
          <p:nvPr/>
        </p:nvSpPr>
        <p:spPr>
          <a:xfrm>
            <a:off x="406675" y="2521400"/>
            <a:ext cx="8425500" cy="30804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1400"/>
              </a:spcBef>
              <a:spcAft>
                <a:spcPts val="0"/>
              </a:spcAft>
              <a:buNone/>
            </a:pPr>
            <a:r>
              <a:rPr b="1" lang="en" sz="1800">
                <a:solidFill>
                  <a:srgbClr val="222222"/>
                </a:solidFill>
                <a:highlight>
                  <a:srgbClr val="FFFFFF"/>
                </a:highlight>
                <a:latin typeface="Roboto"/>
                <a:ea typeface="Roboto"/>
                <a:cs typeface="Roboto"/>
                <a:sym typeface="Roboto"/>
              </a:rPr>
              <a:t>Fake Request for Your Personal Information </a:t>
            </a:r>
            <a:r>
              <a:rPr lang="en" sz="1800">
                <a:solidFill>
                  <a:srgbClr val="222222"/>
                </a:solidFill>
                <a:highlight>
                  <a:srgbClr val="FFFFFF"/>
                </a:highlight>
                <a:latin typeface="Roboto"/>
                <a:ea typeface="Roboto"/>
                <a:cs typeface="Roboto"/>
                <a:sym typeface="Roboto"/>
              </a:rPr>
              <a:t>- </a:t>
            </a:r>
            <a:r>
              <a:rPr lang="en">
                <a:solidFill>
                  <a:srgbClr val="222222"/>
                </a:solidFill>
                <a:highlight>
                  <a:srgbClr val="FFFFFF"/>
                </a:highlight>
                <a:latin typeface="Roboto"/>
                <a:ea typeface="Roboto"/>
                <a:cs typeface="Roboto"/>
                <a:sym typeface="Roboto"/>
              </a:rPr>
              <a:t>This request may contain a link that says something like "click here to confirm your email address." If you click this link, it will bring you to a compromised website that looks very similar to the LinkedIn site. The site will ask for your email and password. Scammers can then take this information and steal your identity. This type of theft is known as "phishing." </a:t>
            </a:r>
            <a:endParaRPr>
              <a:solidFill>
                <a:srgbClr val="222222"/>
              </a:solidFill>
              <a:highlight>
                <a:srgbClr val="FFFFFF"/>
              </a:highlight>
              <a:latin typeface="Roboto"/>
              <a:ea typeface="Roboto"/>
              <a:cs typeface="Roboto"/>
              <a:sym typeface="Roboto"/>
            </a:endParaRPr>
          </a:p>
          <a:p>
            <a:pPr indent="0" lvl="0" marL="0" rtl="0" algn="l">
              <a:lnSpc>
                <a:spcPct val="130000"/>
              </a:lnSpc>
              <a:spcBef>
                <a:spcPts val="1400"/>
              </a:spcBef>
              <a:spcAft>
                <a:spcPts val="0"/>
              </a:spcAft>
              <a:buNone/>
            </a:pPr>
            <a:r>
              <a:rPr lang="en">
                <a:solidFill>
                  <a:srgbClr val="222222"/>
                </a:solidFill>
                <a:highlight>
                  <a:srgbClr val="FFFFFF"/>
                </a:highlight>
                <a:latin typeface="Roboto"/>
                <a:ea typeface="Roboto"/>
                <a:cs typeface="Roboto"/>
                <a:sym typeface="Roboto"/>
              </a:rPr>
              <a:t>Phishing attacks are when fraudulent emails that appear to be from authentic organizations are sent to large numbers of people simultaneously. Their goal is to have at least one recipient click a link to provide their personal information or download malware. This allows a scammer to steal personal data.</a:t>
            </a:r>
            <a:endParaRPr>
              <a:solidFill>
                <a:srgbClr val="222222"/>
              </a:solidFill>
              <a:highlight>
                <a:srgbClr val="FFFFFF"/>
              </a:highlight>
              <a:latin typeface="Roboto"/>
              <a:ea typeface="Roboto"/>
              <a:cs typeface="Roboto"/>
              <a:sym typeface="Roboto"/>
            </a:endParaRPr>
          </a:p>
          <a:p>
            <a:pPr indent="0" lvl="0" marL="0" rtl="0" algn="l">
              <a:lnSpc>
                <a:spcPct val="130000"/>
              </a:lnSpc>
              <a:spcBef>
                <a:spcPts val="1400"/>
              </a:spcBef>
              <a:spcAft>
                <a:spcPts val="0"/>
              </a:spcAft>
              <a:buNone/>
            </a:pPr>
            <a:r>
              <a:t/>
            </a:r>
            <a:endParaRPr>
              <a:solidFill>
                <a:srgbClr val="222222"/>
              </a:solidFill>
              <a:highlight>
                <a:srgbClr val="FFFFFF"/>
              </a:highlight>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Common LinkedIn scams (continued)</a:t>
            </a:r>
            <a:endParaRPr/>
          </a:p>
        </p:txBody>
      </p:sp>
      <p:sp>
        <p:nvSpPr>
          <p:cNvPr id="372" name="Google Shape;372;p54"/>
          <p:cNvSpPr txBox="1"/>
          <p:nvPr>
            <p:ph idx="1" type="body"/>
          </p:nvPr>
        </p:nvSpPr>
        <p:spPr>
          <a:xfrm>
            <a:off x="311700" y="1340550"/>
            <a:ext cx="8520600" cy="141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Invitation from a scammer</a:t>
            </a:r>
            <a:r>
              <a:rPr b="1" lang="en"/>
              <a:t> </a:t>
            </a:r>
            <a:r>
              <a:rPr lang="en"/>
              <a:t>- </a:t>
            </a:r>
            <a:r>
              <a:rPr lang="en" sz="1400">
                <a:solidFill>
                  <a:srgbClr val="222222"/>
                </a:solidFill>
                <a:highlight>
                  <a:srgbClr val="FFFFFF"/>
                </a:highlight>
              </a:rPr>
              <a:t>It's important to be mindful of the people who invite you to connect with them on LinkedIn, as they could be fake profiles. If you don't know the person, look through their profile carefully. Signs of a fake profile include a very brief profile with a limited amount of company and job information. If you accept the invitation, the next message from them might be one with a link to a scam.</a:t>
            </a:r>
            <a:endParaRPr sz="1400">
              <a:solidFill>
                <a:srgbClr val="222222"/>
              </a:solidFill>
              <a:highlight>
                <a:srgbClr val="FFFFFF"/>
              </a:highlight>
            </a:endParaRPr>
          </a:p>
          <a:p>
            <a:pPr indent="0" lvl="0" marL="0" rtl="0" algn="l">
              <a:spcBef>
                <a:spcPts val="1200"/>
              </a:spcBef>
              <a:spcAft>
                <a:spcPts val="1200"/>
              </a:spcAft>
              <a:buNone/>
            </a:pPr>
            <a:r>
              <a:t/>
            </a:r>
            <a:endParaRPr/>
          </a:p>
        </p:txBody>
      </p:sp>
      <p:sp>
        <p:nvSpPr>
          <p:cNvPr id="373" name="Google Shape;373;p54"/>
          <p:cNvSpPr txBox="1"/>
          <p:nvPr/>
        </p:nvSpPr>
        <p:spPr>
          <a:xfrm>
            <a:off x="359250" y="2928075"/>
            <a:ext cx="8425500" cy="10404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1400"/>
              </a:spcBef>
              <a:spcAft>
                <a:spcPts val="0"/>
              </a:spcAft>
              <a:buNone/>
            </a:pPr>
            <a:r>
              <a:rPr b="1" lang="en" sz="1800">
                <a:solidFill>
                  <a:srgbClr val="222222"/>
                </a:solidFill>
                <a:highlight>
                  <a:srgbClr val="FFFFFF"/>
                </a:highlight>
                <a:latin typeface="Roboto"/>
                <a:ea typeface="Roboto"/>
                <a:cs typeface="Roboto"/>
                <a:sym typeface="Roboto"/>
              </a:rPr>
              <a:t>LinkedIn message scam</a:t>
            </a:r>
            <a:r>
              <a:rPr b="1" lang="en" sz="1800">
                <a:solidFill>
                  <a:srgbClr val="222222"/>
                </a:solidFill>
                <a:highlight>
                  <a:srgbClr val="FFFFFF"/>
                </a:highlight>
                <a:latin typeface="Roboto"/>
                <a:ea typeface="Roboto"/>
                <a:cs typeface="Roboto"/>
                <a:sym typeface="Roboto"/>
              </a:rPr>
              <a:t> </a:t>
            </a:r>
            <a:r>
              <a:rPr lang="en" sz="1800">
                <a:solidFill>
                  <a:srgbClr val="222222"/>
                </a:solidFill>
                <a:highlight>
                  <a:srgbClr val="FFFFFF"/>
                </a:highlight>
                <a:latin typeface="Roboto"/>
                <a:ea typeface="Roboto"/>
                <a:cs typeface="Roboto"/>
                <a:sym typeface="Roboto"/>
              </a:rPr>
              <a:t>- </a:t>
            </a:r>
            <a:r>
              <a:rPr lang="en">
                <a:solidFill>
                  <a:srgbClr val="222222"/>
                </a:solidFill>
                <a:highlight>
                  <a:srgbClr val="FFFFFF"/>
                </a:highlight>
                <a:latin typeface="Roboto"/>
                <a:ea typeface="Roboto"/>
                <a:cs typeface="Roboto"/>
                <a:sym typeface="Roboto"/>
              </a:rPr>
              <a:t>With this scam, someone on LinkedIn—typically someone with InMail, allowing them to contact with anyone on LinkedIn directly—sends you a message with a link to a scam or spam website. This is a scam that takes advantage of the mechanisms of InMail.</a:t>
            </a:r>
            <a:endParaRPr>
              <a:solidFill>
                <a:srgbClr val="222222"/>
              </a:solidFill>
              <a:highlight>
                <a:srgbClr val="FFFFFF"/>
              </a:highlight>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3338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Survey Scams</a:t>
            </a:r>
            <a:endParaRPr/>
          </a:p>
        </p:txBody>
      </p:sp>
      <p:sp>
        <p:nvSpPr>
          <p:cNvPr id="153" name="Google Shape;153;p28"/>
          <p:cNvSpPr txBox="1"/>
          <p:nvPr>
            <p:ph idx="1" type="body"/>
          </p:nvPr>
        </p:nvSpPr>
        <p:spPr>
          <a:xfrm>
            <a:off x="311700" y="941600"/>
            <a:ext cx="8520600" cy="51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rPr>
              <a:t>Survey scams are among the most common internet scams you will find online.</a:t>
            </a:r>
            <a:endParaRPr>
              <a:solidFill>
                <a:srgbClr val="333333"/>
              </a:solidFill>
            </a:endParaRPr>
          </a:p>
          <a:p>
            <a:pPr indent="0" lvl="0" marL="0" rtl="0" algn="l">
              <a:spcBef>
                <a:spcPts val="3100"/>
              </a:spcBef>
              <a:spcAft>
                <a:spcPts val="0"/>
              </a:spcAft>
              <a:buNone/>
            </a:pPr>
            <a:r>
              <a:t/>
            </a:r>
            <a:endParaRPr sz="1100">
              <a:solidFill>
                <a:srgbClr val="333333"/>
              </a:solidFill>
              <a:latin typeface="Arial"/>
              <a:ea typeface="Arial"/>
              <a:cs typeface="Arial"/>
              <a:sym typeface="Arial"/>
            </a:endParaRPr>
          </a:p>
          <a:p>
            <a:pPr indent="0" lvl="0" marL="0" rtl="0" algn="l">
              <a:spcBef>
                <a:spcPts val="0"/>
              </a:spcBef>
              <a:spcAft>
                <a:spcPts val="1200"/>
              </a:spcAft>
              <a:buNone/>
            </a:pPr>
            <a:r>
              <a:t/>
            </a:r>
            <a:endParaRPr>
              <a:solidFill>
                <a:srgbClr val="333333"/>
              </a:solidFill>
            </a:endParaRPr>
          </a:p>
        </p:txBody>
      </p:sp>
      <p:sp>
        <p:nvSpPr>
          <p:cNvPr id="154" name="Google Shape;154;p28"/>
          <p:cNvSpPr txBox="1"/>
          <p:nvPr/>
        </p:nvSpPr>
        <p:spPr>
          <a:xfrm>
            <a:off x="311700" y="1454600"/>
            <a:ext cx="8520600" cy="10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333333"/>
                </a:solidFill>
                <a:latin typeface="Roboto"/>
                <a:ea typeface="Roboto"/>
                <a:cs typeface="Roboto"/>
                <a:sym typeface="Roboto"/>
              </a:rPr>
              <a:t>Typically, the scammers will target your own interests. For example, if you’ve recently been browsing Apple products, you might get an email pop-up asking you to provide your opinions on popular tech products.</a:t>
            </a:r>
            <a:endParaRPr sz="1800">
              <a:solidFill>
                <a:srgbClr val="333333"/>
              </a:solidFill>
              <a:latin typeface="Roboto"/>
              <a:ea typeface="Roboto"/>
              <a:cs typeface="Roboto"/>
              <a:sym typeface="Roboto"/>
            </a:endParaRPr>
          </a:p>
        </p:txBody>
      </p:sp>
      <p:sp>
        <p:nvSpPr>
          <p:cNvPr id="155" name="Google Shape;155;p28"/>
          <p:cNvSpPr txBox="1"/>
          <p:nvPr/>
        </p:nvSpPr>
        <p:spPr>
          <a:xfrm>
            <a:off x="311700" y="2495600"/>
            <a:ext cx="8520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33333"/>
                </a:solidFill>
                <a:latin typeface="Roboto"/>
                <a:ea typeface="Roboto"/>
                <a:cs typeface="Roboto"/>
                <a:sym typeface="Roboto"/>
              </a:rPr>
              <a:t>It’s common for these scams to </a:t>
            </a:r>
            <a:r>
              <a:rPr lang="en" sz="1800">
                <a:solidFill>
                  <a:srgbClr val="333333"/>
                </a:solidFill>
                <a:latin typeface="Roboto"/>
                <a:ea typeface="Roboto"/>
                <a:cs typeface="Roboto"/>
                <a:sym typeface="Roboto"/>
              </a:rPr>
              <a:t>promise you gift cards, coupons, and other lucrative offers in return for completing their survey. However in reality all they do is get your data, sell it to big companies and give you nothing in return</a:t>
            </a:r>
            <a:endParaRPr sz="1800">
              <a:solidFill>
                <a:srgbClr val="333333"/>
              </a:solidFill>
              <a:latin typeface="Roboto"/>
              <a:ea typeface="Roboto"/>
              <a:cs typeface="Roboto"/>
              <a:sym typeface="Roboto"/>
            </a:endParaRPr>
          </a:p>
        </p:txBody>
      </p:sp>
      <p:sp>
        <p:nvSpPr>
          <p:cNvPr id="156" name="Google Shape;156;p28"/>
          <p:cNvSpPr txBox="1"/>
          <p:nvPr/>
        </p:nvSpPr>
        <p:spPr>
          <a:xfrm>
            <a:off x="311700" y="3497400"/>
            <a:ext cx="6659700" cy="15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333333"/>
                </a:solidFill>
                <a:latin typeface="Roboto"/>
                <a:ea typeface="Roboto"/>
                <a:cs typeface="Roboto"/>
                <a:sym typeface="Roboto"/>
              </a:rPr>
              <a:t>Sometimes these surveys will ask for payment information from you. This is a </a:t>
            </a:r>
            <a:r>
              <a:rPr b="1" lang="en" sz="1800">
                <a:solidFill>
                  <a:srgbClr val="FF0000"/>
                </a:solidFill>
                <a:latin typeface="Roboto"/>
                <a:ea typeface="Roboto"/>
                <a:cs typeface="Roboto"/>
                <a:sym typeface="Roboto"/>
              </a:rPr>
              <a:t>huge red flag</a:t>
            </a:r>
            <a:r>
              <a:rPr lang="en" sz="1800">
                <a:solidFill>
                  <a:srgbClr val="333333"/>
                </a:solidFill>
                <a:latin typeface="Roboto"/>
                <a:ea typeface="Roboto"/>
                <a:cs typeface="Roboto"/>
                <a:sym typeface="Roboto"/>
              </a:rPr>
              <a:t>. Sometimes the scammers will simply infect your computer with malware after you finish their survey.</a:t>
            </a:r>
            <a:endParaRPr sz="1800">
              <a:solidFill>
                <a:srgbClr val="333333"/>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5"/>
          <p:cNvSpPr txBox="1"/>
          <p:nvPr>
            <p:ph type="title"/>
          </p:nvPr>
        </p:nvSpPr>
        <p:spPr>
          <a:xfrm>
            <a:off x="311700" y="1814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spot a LinkedIn scam</a:t>
            </a:r>
            <a:endParaRPr/>
          </a:p>
        </p:txBody>
      </p:sp>
      <p:sp>
        <p:nvSpPr>
          <p:cNvPr id="379" name="Google Shape;379;p55"/>
          <p:cNvSpPr txBox="1"/>
          <p:nvPr>
            <p:ph idx="1" type="body"/>
          </p:nvPr>
        </p:nvSpPr>
        <p:spPr>
          <a:xfrm>
            <a:off x="311700" y="1001275"/>
            <a:ext cx="8520600" cy="714300"/>
          </a:xfrm>
          <a:prstGeom prst="rect">
            <a:avLst/>
          </a:prstGeom>
        </p:spPr>
        <p:txBody>
          <a:bodyPr anchorCtr="0" anchor="t" bIns="91425" lIns="91425" spcFirstLastPara="1" rIns="91425" wrap="square" tIns="91425">
            <a:spAutoFit/>
          </a:bodyPr>
          <a:lstStyle/>
          <a:p>
            <a:pPr indent="-330200" lvl="0" marL="457200" marR="215900" rtl="0" algn="l">
              <a:spcBef>
                <a:spcPts val="1500"/>
              </a:spcBef>
              <a:spcAft>
                <a:spcPts val="0"/>
              </a:spcAft>
              <a:buClr>
                <a:srgbClr val="222222"/>
              </a:buClr>
              <a:buSzPts val="1600"/>
              <a:buChar char="-"/>
            </a:pPr>
            <a:r>
              <a:rPr lang="en" sz="1600">
                <a:solidFill>
                  <a:srgbClr val="222222"/>
                </a:solidFill>
                <a:highlight>
                  <a:srgbClr val="FFFFFF"/>
                </a:highlight>
              </a:rPr>
              <a:t>Look at the email address of the sender and avoid anything with a non-LinkedIn domain as this could be a scam email.</a:t>
            </a:r>
            <a:endParaRPr sz="1600"/>
          </a:p>
        </p:txBody>
      </p:sp>
      <p:sp>
        <p:nvSpPr>
          <p:cNvPr id="380" name="Google Shape;380;p55"/>
          <p:cNvSpPr txBox="1"/>
          <p:nvPr/>
        </p:nvSpPr>
        <p:spPr>
          <a:xfrm>
            <a:off x="311700" y="1553875"/>
            <a:ext cx="8472000" cy="714300"/>
          </a:xfrm>
          <a:prstGeom prst="rect">
            <a:avLst/>
          </a:prstGeom>
          <a:noFill/>
          <a:ln>
            <a:noFill/>
          </a:ln>
        </p:spPr>
        <p:txBody>
          <a:bodyPr anchorCtr="0" anchor="t" bIns="91425" lIns="91425" spcFirstLastPara="1" rIns="91425" wrap="square" tIns="91425">
            <a:spAutoFit/>
          </a:bodyPr>
          <a:lstStyle/>
          <a:p>
            <a:pPr indent="-330200" lvl="0" marL="457200" marR="215900" rtl="0" algn="l">
              <a:lnSpc>
                <a:spcPct val="115000"/>
              </a:lnSpc>
              <a:spcBef>
                <a:spcPts val="1500"/>
              </a:spcBef>
              <a:spcAft>
                <a:spcPts val="0"/>
              </a:spcAft>
              <a:buClr>
                <a:srgbClr val="222222"/>
              </a:buClr>
              <a:buSzPts val="1600"/>
              <a:buFont typeface="Roboto"/>
              <a:buChar char="-"/>
            </a:pPr>
            <a:r>
              <a:rPr lang="en" sz="1600">
                <a:solidFill>
                  <a:srgbClr val="222222"/>
                </a:solidFill>
                <a:highlight>
                  <a:srgbClr val="FFFFFF"/>
                </a:highlight>
                <a:latin typeface="Roboto"/>
                <a:ea typeface="Roboto"/>
                <a:cs typeface="Roboto"/>
                <a:sym typeface="Roboto"/>
              </a:rPr>
              <a:t>Hover over each hyperlink in the email to see the </a:t>
            </a:r>
            <a:r>
              <a:rPr lang="en" sz="1600">
                <a:solidFill>
                  <a:srgbClr val="222222"/>
                </a:solidFill>
                <a:highlight>
                  <a:srgbClr val="FFFFFF"/>
                </a:highlight>
                <a:latin typeface="Roboto"/>
                <a:ea typeface="Roboto"/>
                <a:cs typeface="Roboto"/>
                <a:sym typeface="Roboto"/>
              </a:rPr>
              <a:t>link</a:t>
            </a:r>
            <a:r>
              <a:rPr lang="en" sz="1600">
                <a:solidFill>
                  <a:srgbClr val="222222"/>
                </a:solidFill>
                <a:highlight>
                  <a:srgbClr val="FFFFFF"/>
                </a:highlight>
                <a:latin typeface="Roboto"/>
                <a:ea typeface="Roboto"/>
                <a:cs typeface="Roboto"/>
                <a:sym typeface="Roboto"/>
              </a:rPr>
              <a:t> URL. If the link takes you to a suspicious looking or unknown page it could be a scam.</a:t>
            </a:r>
            <a:endParaRPr sz="1600">
              <a:solidFill>
                <a:srgbClr val="222222"/>
              </a:solidFill>
              <a:highlight>
                <a:srgbClr val="FFFFFF"/>
              </a:highlight>
              <a:latin typeface="Roboto"/>
              <a:ea typeface="Roboto"/>
              <a:cs typeface="Roboto"/>
              <a:sym typeface="Roboto"/>
            </a:endParaRPr>
          </a:p>
        </p:txBody>
      </p:sp>
      <p:sp>
        <p:nvSpPr>
          <p:cNvPr id="381" name="Google Shape;381;p55"/>
          <p:cNvSpPr txBox="1"/>
          <p:nvPr/>
        </p:nvSpPr>
        <p:spPr>
          <a:xfrm>
            <a:off x="311700" y="2150850"/>
            <a:ext cx="8520600" cy="997500"/>
          </a:xfrm>
          <a:prstGeom prst="rect">
            <a:avLst/>
          </a:prstGeom>
          <a:noFill/>
          <a:ln>
            <a:noFill/>
          </a:ln>
        </p:spPr>
        <p:txBody>
          <a:bodyPr anchorCtr="0" anchor="t" bIns="91425" lIns="91425" spcFirstLastPara="1" rIns="91425" wrap="square" tIns="91425">
            <a:spAutoFit/>
          </a:bodyPr>
          <a:lstStyle/>
          <a:p>
            <a:pPr indent="-330200" lvl="0" marL="457200" marR="215900" rtl="0" algn="l">
              <a:lnSpc>
                <a:spcPct val="115000"/>
              </a:lnSpc>
              <a:spcBef>
                <a:spcPts val="1500"/>
              </a:spcBef>
              <a:spcAft>
                <a:spcPts val="0"/>
              </a:spcAft>
              <a:buClr>
                <a:srgbClr val="222222"/>
              </a:buClr>
              <a:buSzPts val="1600"/>
              <a:buFont typeface="Roboto"/>
              <a:buChar char="-"/>
            </a:pPr>
            <a:r>
              <a:rPr lang="en" sz="1600">
                <a:solidFill>
                  <a:srgbClr val="222222"/>
                </a:solidFill>
                <a:highlight>
                  <a:srgbClr val="FFFFFF"/>
                </a:highlight>
                <a:latin typeface="Roboto"/>
                <a:ea typeface="Roboto"/>
                <a:cs typeface="Roboto"/>
                <a:sym typeface="Roboto"/>
              </a:rPr>
              <a:t>If you are at all uncertain about the validity of the email, log into your LinkedIn account. If the email is real, you will have the same notice in your message folder in LinkedIn.</a:t>
            </a:r>
            <a:endParaRPr sz="1600">
              <a:solidFill>
                <a:srgbClr val="222222"/>
              </a:solidFill>
              <a:highlight>
                <a:srgbClr val="FFFFFF"/>
              </a:highlight>
              <a:latin typeface="Roboto"/>
              <a:ea typeface="Roboto"/>
              <a:cs typeface="Roboto"/>
              <a:sym typeface="Roboto"/>
            </a:endParaRPr>
          </a:p>
        </p:txBody>
      </p:sp>
      <p:sp>
        <p:nvSpPr>
          <p:cNvPr id="382" name="Google Shape;382;p55"/>
          <p:cNvSpPr txBox="1"/>
          <p:nvPr/>
        </p:nvSpPr>
        <p:spPr>
          <a:xfrm>
            <a:off x="311700" y="2966550"/>
            <a:ext cx="8472000" cy="1563900"/>
          </a:xfrm>
          <a:prstGeom prst="rect">
            <a:avLst/>
          </a:prstGeom>
          <a:noFill/>
          <a:ln>
            <a:noFill/>
          </a:ln>
        </p:spPr>
        <p:txBody>
          <a:bodyPr anchorCtr="0" anchor="t" bIns="91425" lIns="91425" spcFirstLastPara="1" rIns="91425" wrap="square" tIns="91425">
            <a:spAutoFit/>
          </a:bodyPr>
          <a:lstStyle/>
          <a:p>
            <a:pPr indent="-330200" lvl="0" marL="457200" marR="215900" rtl="0" algn="l">
              <a:lnSpc>
                <a:spcPct val="115000"/>
              </a:lnSpc>
              <a:spcBef>
                <a:spcPts val="1500"/>
              </a:spcBef>
              <a:spcAft>
                <a:spcPts val="0"/>
              </a:spcAft>
              <a:buClr>
                <a:srgbClr val="222222"/>
              </a:buClr>
              <a:buSzPts val="1600"/>
              <a:buFont typeface="Roboto"/>
              <a:buChar char="-"/>
            </a:pPr>
            <a:r>
              <a:rPr lang="en" sz="1600">
                <a:solidFill>
                  <a:srgbClr val="222222"/>
                </a:solidFill>
                <a:highlight>
                  <a:srgbClr val="FFFFFF"/>
                </a:highlight>
                <a:latin typeface="Roboto"/>
                <a:ea typeface="Roboto"/>
                <a:cs typeface="Roboto"/>
                <a:sym typeface="Roboto"/>
              </a:rPr>
              <a:t>Any email asking for personal information beyond your email address is spam. If you ever forget the password for your LinkedIn account, you will receive an email only asking you to enter your email address. Next, you'll receive a link to reset your password. Any emails asking for additional information, such as email addresses, passwords and bank account numbers, are most likely from scammers.</a:t>
            </a:r>
            <a:endParaRPr sz="1600">
              <a:solidFill>
                <a:srgbClr val="222222"/>
              </a:solidFill>
              <a:highlight>
                <a:srgbClr val="FFFFFF"/>
              </a:highlight>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6"/>
          <p:cNvSpPr txBox="1"/>
          <p:nvPr>
            <p:ph type="title"/>
          </p:nvPr>
        </p:nvSpPr>
        <p:spPr>
          <a:xfrm>
            <a:off x="311700" y="1814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spot a LinkedIn scam (Continued)</a:t>
            </a:r>
            <a:endParaRPr/>
          </a:p>
        </p:txBody>
      </p:sp>
      <p:sp>
        <p:nvSpPr>
          <p:cNvPr id="388" name="Google Shape;388;p56"/>
          <p:cNvSpPr txBox="1"/>
          <p:nvPr/>
        </p:nvSpPr>
        <p:spPr>
          <a:xfrm>
            <a:off x="156900" y="822175"/>
            <a:ext cx="85206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222222"/>
              </a:buClr>
              <a:buSzPts val="1600"/>
              <a:buFont typeface="Roboto"/>
              <a:buChar char="-"/>
            </a:pPr>
            <a:r>
              <a:rPr lang="en" sz="1600">
                <a:solidFill>
                  <a:srgbClr val="222222"/>
                </a:solidFill>
                <a:highlight>
                  <a:srgbClr val="FFFFFF"/>
                </a:highlight>
                <a:latin typeface="Roboto"/>
                <a:ea typeface="Roboto"/>
                <a:cs typeface="Roboto"/>
                <a:sym typeface="Roboto"/>
              </a:rPr>
              <a:t>Any email asking you to install software or open an email attachment could be a scam. Beware</a:t>
            </a:r>
            <a:endParaRPr sz="1600">
              <a:latin typeface="Roboto"/>
              <a:ea typeface="Roboto"/>
              <a:cs typeface="Roboto"/>
              <a:sym typeface="Roboto"/>
            </a:endParaRPr>
          </a:p>
        </p:txBody>
      </p:sp>
      <p:sp>
        <p:nvSpPr>
          <p:cNvPr id="389" name="Google Shape;389;p56"/>
          <p:cNvSpPr txBox="1"/>
          <p:nvPr/>
        </p:nvSpPr>
        <p:spPr>
          <a:xfrm>
            <a:off x="156900" y="1499263"/>
            <a:ext cx="8520600" cy="714300"/>
          </a:xfrm>
          <a:prstGeom prst="rect">
            <a:avLst/>
          </a:prstGeom>
          <a:noFill/>
          <a:ln>
            <a:noFill/>
          </a:ln>
        </p:spPr>
        <p:txBody>
          <a:bodyPr anchorCtr="0" anchor="t" bIns="91425" lIns="91425" spcFirstLastPara="1" rIns="91425" wrap="square" tIns="91425">
            <a:spAutoFit/>
          </a:bodyPr>
          <a:lstStyle/>
          <a:p>
            <a:pPr indent="-330200" lvl="0" marL="457200" marR="215900" rtl="0" algn="l">
              <a:lnSpc>
                <a:spcPct val="115000"/>
              </a:lnSpc>
              <a:spcBef>
                <a:spcPts val="1500"/>
              </a:spcBef>
              <a:spcAft>
                <a:spcPts val="0"/>
              </a:spcAft>
              <a:buClr>
                <a:srgbClr val="222222"/>
              </a:buClr>
              <a:buSzPts val="1600"/>
              <a:buFont typeface="Roboto"/>
              <a:buChar char="-"/>
            </a:pPr>
            <a:r>
              <a:rPr lang="en" sz="1600">
                <a:solidFill>
                  <a:srgbClr val="222222"/>
                </a:solidFill>
                <a:highlight>
                  <a:srgbClr val="FFFFFF"/>
                </a:highlight>
                <a:latin typeface="Roboto"/>
                <a:ea typeface="Roboto"/>
                <a:cs typeface="Roboto"/>
                <a:sym typeface="Roboto"/>
              </a:rPr>
              <a:t>Emails containing bad </a:t>
            </a:r>
            <a:r>
              <a:rPr lang="en" sz="1600">
                <a:solidFill>
                  <a:srgbClr val="222222"/>
                </a:solidFill>
                <a:highlight>
                  <a:srgbClr val="FFFFFF"/>
                </a:highlight>
                <a:latin typeface="Roboto"/>
                <a:ea typeface="Roboto"/>
                <a:cs typeface="Roboto"/>
                <a:sym typeface="Roboto"/>
              </a:rPr>
              <a:t>syntax</a:t>
            </a:r>
            <a:r>
              <a:rPr lang="en" sz="1600">
                <a:solidFill>
                  <a:srgbClr val="222222"/>
                </a:solidFill>
                <a:highlight>
                  <a:srgbClr val="FFFFFF"/>
                </a:highlight>
                <a:latin typeface="Roboto"/>
                <a:ea typeface="Roboto"/>
                <a:cs typeface="Roboto"/>
                <a:sym typeface="Roboto"/>
              </a:rPr>
              <a:t> are less likely to be from official organisations or legitimate professionals and could </a:t>
            </a:r>
            <a:r>
              <a:rPr lang="en" sz="1600">
                <a:solidFill>
                  <a:srgbClr val="222222"/>
                </a:solidFill>
                <a:highlight>
                  <a:srgbClr val="FFFFFF"/>
                </a:highlight>
                <a:latin typeface="Roboto"/>
                <a:ea typeface="Roboto"/>
                <a:cs typeface="Roboto"/>
                <a:sym typeface="Roboto"/>
              </a:rPr>
              <a:t>therefore</a:t>
            </a:r>
            <a:r>
              <a:rPr lang="en" sz="1600">
                <a:solidFill>
                  <a:srgbClr val="222222"/>
                </a:solidFill>
                <a:highlight>
                  <a:srgbClr val="FFFFFF"/>
                </a:highlight>
                <a:latin typeface="Roboto"/>
                <a:ea typeface="Roboto"/>
                <a:cs typeface="Roboto"/>
                <a:sym typeface="Roboto"/>
              </a:rPr>
              <a:t> be a scam</a:t>
            </a:r>
            <a:endParaRPr sz="1600">
              <a:solidFill>
                <a:srgbClr val="222222"/>
              </a:solidFill>
              <a:highlight>
                <a:srgbClr val="FFFFFF"/>
              </a:highlight>
              <a:latin typeface="Roboto"/>
              <a:ea typeface="Roboto"/>
              <a:cs typeface="Roboto"/>
              <a:sym typeface="Roboto"/>
            </a:endParaRPr>
          </a:p>
        </p:txBody>
      </p:sp>
      <p:sp>
        <p:nvSpPr>
          <p:cNvPr id="390" name="Google Shape;390;p56"/>
          <p:cNvSpPr txBox="1"/>
          <p:nvPr/>
        </p:nvSpPr>
        <p:spPr>
          <a:xfrm>
            <a:off x="156900" y="2213575"/>
            <a:ext cx="8830200" cy="1280700"/>
          </a:xfrm>
          <a:prstGeom prst="rect">
            <a:avLst/>
          </a:prstGeom>
          <a:noFill/>
          <a:ln>
            <a:noFill/>
          </a:ln>
        </p:spPr>
        <p:txBody>
          <a:bodyPr anchorCtr="0" anchor="t" bIns="91425" lIns="91425" spcFirstLastPara="1" rIns="91425" wrap="square" tIns="91425">
            <a:spAutoFit/>
          </a:bodyPr>
          <a:lstStyle/>
          <a:p>
            <a:pPr indent="-330200" lvl="0" marL="457200" marR="215900" rtl="0" algn="l">
              <a:lnSpc>
                <a:spcPct val="115000"/>
              </a:lnSpc>
              <a:spcBef>
                <a:spcPts val="1500"/>
              </a:spcBef>
              <a:spcAft>
                <a:spcPts val="0"/>
              </a:spcAft>
              <a:buClr>
                <a:srgbClr val="222222"/>
              </a:buClr>
              <a:buSzPts val="1600"/>
              <a:buFont typeface="Roboto"/>
              <a:buChar char="-"/>
            </a:pPr>
            <a:r>
              <a:rPr lang="en" sz="1600">
                <a:solidFill>
                  <a:srgbClr val="222222"/>
                </a:solidFill>
                <a:highlight>
                  <a:srgbClr val="FFFFFF"/>
                </a:highlight>
                <a:latin typeface="Roboto"/>
                <a:ea typeface="Roboto"/>
                <a:cs typeface="Roboto"/>
                <a:sym typeface="Roboto"/>
              </a:rPr>
              <a:t>Authentic LinkedIn emails have a security footer at the bottom of every email that says, "This email was intended for YOUR NAME (CURRENT JOB, COMPANY)." While this footer is not a guarantee the email is legitimate, it can indicate the difference between a real email and a scam email.</a:t>
            </a:r>
            <a:endParaRPr sz="1600">
              <a:solidFill>
                <a:srgbClr val="222222"/>
              </a:solidFill>
              <a:highlight>
                <a:srgbClr val="FFFFFF"/>
              </a:highlight>
              <a:latin typeface="Roboto"/>
              <a:ea typeface="Roboto"/>
              <a:cs typeface="Roboto"/>
              <a:sym typeface="Roboto"/>
            </a:endParaRPr>
          </a:p>
        </p:txBody>
      </p:sp>
      <p:sp>
        <p:nvSpPr>
          <p:cNvPr id="391" name="Google Shape;391;p56"/>
          <p:cNvSpPr txBox="1"/>
          <p:nvPr/>
        </p:nvSpPr>
        <p:spPr>
          <a:xfrm>
            <a:off x="219150" y="3341875"/>
            <a:ext cx="8520600" cy="1169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222222"/>
              </a:buClr>
              <a:buSzPts val="1600"/>
              <a:buFont typeface="Roboto"/>
              <a:buChar char="-"/>
            </a:pPr>
            <a:r>
              <a:rPr lang="en" sz="1600">
                <a:solidFill>
                  <a:srgbClr val="222222"/>
                </a:solidFill>
                <a:highlight>
                  <a:srgbClr val="FFFFFF"/>
                </a:highlight>
                <a:latin typeface="Roboto"/>
                <a:ea typeface="Roboto"/>
                <a:cs typeface="Roboto"/>
                <a:sym typeface="Roboto"/>
              </a:rPr>
              <a:t>Scammers looking to target groups of professional users may impersonate a colleague, a fellow employee, a recruiter, or someone from </a:t>
            </a:r>
            <a:r>
              <a:rPr lang="en" sz="1600">
                <a:solidFill>
                  <a:srgbClr val="222222"/>
                </a:solidFill>
                <a:highlight>
                  <a:srgbClr val="FFFFFF"/>
                </a:highlight>
                <a:latin typeface="Roboto"/>
                <a:ea typeface="Roboto"/>
                <a:cs typeface="Roboto"/>
                <a:sym typeface="Roboto"/>
              </a:rPr>
              <a:t>LinkedIn’s</a:t>
            </a:r>
            <a:r>
              <a:rPr lang="en" sz="1600">
                <a:solidFill>
                  <a:srgbClr val="222222"/>
                </a:solidFill>
                <a:highlight>
                  <a:srgbClr val="FFFFFF"/>
                </a:highlight>
                <a:latin typeface="Roboto"/>
                <a:ea typeface="Roboto"/>
                <a:cs typeface="Roboto"/>
                <a:sym typeface="Roboto"/>
              </a:rPr>
              <a:t> technical support department. If </a:t>
            </a:r>
            <a:r>
              <a:rPr lang="en" sz="1600">
                <a:solidFill>
                  <a:srgbClr val="222222"/>
                </a:solidFill>
                <a:highlight>
                  <a:srgbClr val="FFFFFF"/>
                </a:highlight>
                <a:latin typeface="Roboto"/>
                <a:ea typeface="Roboto"/>
                <a:cs typeface="Roboto"/>
                <a:sym typeface="Roboto"/>
              </a:rPr>
              <a:t>someone you don’t know messages you claiming that you know them and asking for your personal details, be aware that this could be a scam.</a:t>
            </a:r>
            <a:endParaRPr sz="16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a:t>
            </a:r>
            <a:r>
              <a:rPr lang="en"/>
              <a:t> to do if you are scammed on LinkedIn</a:t>
            </a:r>
            <a:endParaRPr/>
          </a:p>
        </p:txBody>
      </p:sp>
      <p:sp>
        <p:nvSpPr>
          <p:cNvPr id="397" name="Google Shape;397;p57"/>
          <p:cNvSpPr txBox="1"/>
          <p:nvPr>
            <p:ph idx="1" type="body"/>
          </p:nvPr>
        </p:nvSpPr>
        <p:spPr>
          <a:xfrm>
            <a:off x="311700" y="1229875"/>
            <a:ext cx="8520600" cy="607800"/>
          </a:xfrm>
          <a:prstGeom prst="rect">
            <a:avLst/>
          </a:prstGeom>
        </p:spPr>
        <p:txBody>
          <a:bodyPr anchorCtr="0" anchor="t" bIns="91425" lIns="91425" spcFirstLastPara="1" rIns="91425" wrap="square" tIns="91425">
            <a:normAutofit/>
          </a:bodyPr>
          <a:lstStyle/>
          <a:p>
            <a:pPr indent="-342900" lvl="0" marL="457200" marR="215900" rtl="0" algn="l">
              <a:spcBef>
                <a:spcPts val="1500"/>
              </a:spcBef>
              <a:spcAft>
                <a:spcPts val="0"/>
              </a:spcAft>
              <a:buClr>
                <a:srgbClr val="222222"/>
              </a:buClr>
              <a:buSzPts val="1800"/>
              <a:buChar char="-"/>
            </a:pPr>
            <a:r>
              <a:rPr lang="en">
                <a:solidFill>
                  <a:srgbClr val="222222"/>
                </a:solidFill>
                <a:highlight>
                  <a:srgbClr val="FFFFFF"/>
                </a:highlight>
              </a:rPr>
              <a:t>Send the suspicious email to phishing@linkedin.com</a:t>
            </a:r>
            <a:endParaRPr/>
          </a:p>
        </p:txBody>
      </p:sp>
      <p:sp>
        <p:nvSpPr>
          <p:cNvPr id="398" name="Google Shape;398;p57"/>
          <p:cNvSpPr txBox="1"/>
          <p:nvPr/>
        </p:nvSpPr>
        <p:spPr>
          <a:xfrm>
            <a:off x="311700" y="1733100"/>
            <a:ext cx="8065500" cy="780300"/>
          </a:xfrm>
          <a:prstGeom prst="rect">
            <a:avLst/>
          </a:prstGeom>
          <a:noFill/>
          <a:ln>
            <a:noFill/>
          </a:ln>
        </p:spPr>
        <p:txBody>
          <a:bodyPr anchorCtr="0" anchor="t" bIns="91425" lIns="91425" spcFirstLastPara="1" rIns="91425" wrap="square" tIns="91425">
            <a:spAutoFit/>
          </a:bodyPr>
          <a:lstStyle/>
          <a:p>
            <a:pPr indent="-342900" lvl="0" marL="457200" marR="215900" rtl="0" algn="l">
              <a:lnSpc>
                <a:spcPct val="115000"/>
              </a:lnSpc>
              <a:spcBef>
                <a:spcPts val="1500"/>
              </a:spcBef>
              <a:spcAft>
                <a:spcPts val="0"/>
              </a:spcAft>
              <a:buClr>
                <a:srgbClr val="222222"/>
              </a:buClr>
              <a:buSzPts val="1800"/>
              <a:buFont typeface="Roboto"/>
              <a:buChar char="-"/>
            </a:pPr>
            <a:r>
              <a:rPr lang="en" sz="1800">
                <a:solidFill>
                  <a:srgbClr val="222222"/>
                </a:solidFill>
                <a:highlight>
                  <a:srgbClr val="FFFFFF"/>
                </a:highlight>
                <a:latin typeface="Roboto"/>
                <a:ea typeface="Roboto"/>
                <a:cs typeface="Roboto"/>
                <a:sym typeface="Roboto"/>
              </a:rPr>
              <a:t>Delete the email from your account</a:t>
            </a:r>
            <a:endParaRPr sz="1800">
              <a:solidFill>
                <a:srgbClr val="222222"/>
              </a:solidFill>
              <a:highlight>
                <a:srgbClr val="FFFFFF"/>
              </a:highlight>
              <a:latin typeface="Roboto"/>
              <a:ea typeface="Roboto"/>
              <a:cs typeface="Roboto"/>
              <a:sym typeface="Roboto"/>
            </a:endParaRPr>
          </a:p>
          <a:p>
            <a:pPr indent="-228600" lvl="0" marL="457200" marR="215900" rtl="0" algn="l">
              <a:lnSpc>
                <a:spcPct val="115000"/>
              </a:lnSpc>
              <a:spcBef>
                <a:spcPts val="0"/>
              </a:spcBef>
              <a:spcAft>
                <a:spcPts val="0"/>
              </a:spcAft>
              <a:buClr>
                <a:srgbClr val="222222"/>
              </a:buClr>
              <a:buSzPts val="1800"/>
              <a:buFont typeface="Roboto"/>
              <a:buNone/>
            </a:pPr>
            <a:r>
              <a:t/>
            </a:r>
            <a:endParaRPr sz="1800">
              <a:solidFill>
                <a:srgbClr val="222222"/>
              </a:solidFill>
              <a:highlight>
                <a:srgbClr val="FFFFFF"/>
              </a:highlight>
              <a:latin typeface="Roboto"/>
              <a:ea typeface="Roboto"/>
              <a:cs typeface="Roboto"/>
              <a:sym typeface="Roboto"/>
            </a:endParaRPr>
          </a:p>
        </p:txBody>
      </p:sp>
      <p:sp>
        <p:nvSpPr>
          <p:cNvPr id="399" name="Google Shape;399;p57"/>
          <p:cNvSpPr txBox="1"/>
          <p:nvPr/>
        </p:nvSpPr>
        <p:spPr>
          <a:xfrm>
            <a:off x="311700" y="2312175"/>
            <a:ext cx="8065500" cy="780300"/>
          </a:xfrm>
          <a:prstGeom prst="rect">
            <a:avLst/>
          </a:prstGeom>
          <a:noFill/>
          <a:ln>
            <a:noFill/>
          </a:ln>
        </p:spPr>
        <p:txBody>
          <a:bodyPr anchorCtr="0" anchor="t" bIns="91425" lIns="91425" spcFirstLastPara="1" rIns="91425" wrap="square" tIns="91425">
            <a:spAutoFit/>
          </a:bodyPr>
          <a:lstStyle/>
          <a:p>
            <a:pPr indent="-342900" lvl="0" marL="457200" marR="215900" rtl="0" algn="l">
              <a:lnSpc>
                <a:spcPct val="115000"/>
              </a:lnSpc>
              <a:spcBef>
                <a:spcPts val="1500"/>
              </a:spcBef>
              <a:spcAft>
                <a:spcPts val="0"/>
              </a:spcAft>
              <a:buClr>
                <a:srgbClr val="222222"/>
              </a:buClr>
              <a:buSzPts val="1800"/>
              <a:buFont typeface="Roboto"/>
              <a:buChar char="-"/>
            </a:pPr>
            <a:r>
              <a:rPr lang="en" sz="1800">
                <a:solidFill>
                  <a:srgbClr val="222222"/>
                </a:solidFill>
                <a:highlight>
                  <a:srgbClr val="FFFFFF"/>
                </a:highlight>
                <a:latin typeface="Roboto"/>
                <a:ea typeface="Roboto"/>
                <a:cs typeface="Roboto"/>
                <a:sym typeface="Roboto"/>
              </a:rPr>
              <a:t>If you clicked any of the links in the email, run an antivirus and spyware software to find and remove any cookies or malware</a:t>
            </a:r>
            <a:endParaRPr sz="1800">
              <a:solidFill>
                <a:srgbClr val="222222"/>
              </a:solidFill>
              <a:highlight>
                <a:srgbClr val="FFFFFF"/>
              </a:highlight>
              <a:latin typeface="Roboto"/>
              <a:ea typeface="Roboto"/>
              <a:cs typeface="Roboto"/>
              <a:sym typeface="Roboto"/>
            </a:endParaRPr>
          </a:p>
        </p:txBody>
      </p:sp>
      <p:sp>
        <p:nvSpPr>
          <p:cNvPr id="400" name="Google Shape;400;p57"/>
          <p:cNvSpPr txBox="1"/>
          <p:nvPr/>
        </p:nvSpPr>
        <p:spPr>
          <a:xfrm>
            <a:off x="311700" y="3106275"/>
            <a:ext cx="8065500" cy="1098900"/>
          </a:xfrm>
          <a:prstGeom prst="rect">
            <a:avLst/>
          </a:prstGeom>
          <a:noFill/>
          <a:ln>
            <a:noFill/>
          </a:ln>
        </p:spPr>
        <p:txBody>
          <a:bodyPr anchorCtr="0" anchor="t" bIns="91425" lIns="91425" spcFirstLastPara="1" rIns="91425" wrap="square" tIns="91425">
            <a:spAutoFit/>
          </a:bodyPr>
          <a:lstStyle/>
          <a:p>
            <a:pPr indent="-342900" lvl="0" marL="457200" marR="215900" rtl="0" algn="l">
              <a:lnSpc>
                <a:spcPct val="115000"/>
              </a:lnSpc>
              <a:spcBef>
                <a:spcPts val="1500"/>
              </a:spcBef>
              <a:spcAft>
                <a:spcPts val="0"/>
              </a:spcAft>
              <a:buClr>
                <a:srgbClr val="222222"/>
              </a:buClr>
              <a:buSzPts val="1800"/>
              <a:buFont typeface="Roboto"/>
              <a:buChar char="-"/>
            </a:pPr>
            <a:r>
              <a:rPr lang="en" sz="1800">
                <a:solidFill>
                  <a:srgbClr val="222222"/>
                </a:solidFill>
                <a:highlight>
                  <a:srgbClr val="FFFFFF"/>
                </a:highlight>
                <a:latin typeface="Roboto"/>
                <a:ea typeface="Roboto"/>
                <a:cs typeface="Roboto"/>
                <a:sym typeface="Roboto"/>
              </a:rPr>
              <a:t>If you gave out personal information such as a password or your bank account number to a scammer, make sure to reset your password or contact your bank accordingly</a:t>
            </a:r>
            <a:endParaRPr sz="1800">
              <a:solidFill>
                <a:srgbClr val="222222"/>
              </a:solidFill>
              <a:highlight>
                <a:srgbClr val="FFFFFF"/>
              </a:highlight>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Money Laundering Job Scams</a:t>
            </a:r>
            <a:endParaRPr/>
          </a:p>
        </p:txBody>
      </p:sp>
      <p:sp>
        <p:nvSpPr>
          <p:cNvPr id="406" name="Google Shape;406;p58"/>
          <p:cNvSpPr txBox="1"/>
          <p:nvPr>
            <p:ph idx="1" type="body"/>
          </p:nvPr>
        </p:nvSpPr>
        <p:spPr>
          <a:xfrm>
            <a:off x="311700" y="1229875"/>
            <a:ext cx="8520600" cy="10989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solidFill>
                  <a:srgbClr val="222222"/>
                </a:solidFill>
                <a:highlight>
                  <a:srgbClr val="FFFFFF"/>
                </a:highlight>
              </a:rPr>
              <a:t>Job listings that ask you to process payments or handle funds transfers for an employer? It may sound like an easy job, however it probably isn't a job at all. It is likely a scam, and one that could end up getting you in legal trouble as well.</a:t>
            </a:r>
            <a:endParaRPr/>
          </a:p>
        </p:txBody>
      </p:sp>
      <p:sp>
        <p:nvSpPr>
          <p:cNvPr id="407" name="Google Shape;407;p58"/>
          <p:cNvSpPr txBox="1"/>
          <p:nvPr/>
        </p:nvSpPr>
        <p:spPr>
          <a:xfrm>
            <a:off x="311700" y="2571750"/>
            <a:ext cx="85206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22222"/>
                </a:solidFill>
                <a:highlight>
                  <a:srgbClr val="FFFFFF"/>
                </a:highlight>
                <a:latin typeface="Roboto"/>
                <a:ea typeface="Roboto"/>
                <a:cs typeface="Roboto"/>
                <a:sym typeface="Roboto"/>
              </a:rPr>
              <a:t>These types of fake job postings are usually scams, so think twice before you apply. Legitimate companies handle payments, credit cards, and money transfer transactions directly online. There is no need for a third party to be involved, and you should never use your own bank account to conduct financial business for an employer.</a:t>
            </a:r>
            <a:endParaRPr sz="18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a:t>
            </a:r>
            <a:endParaRPr/>
          </a:p>
        </p:txBody>
      </p:sp>
      <p:sp>
        <p:nvSpPr>
          <p:cNvPr id="413" name="Google Shape;413;p59"/>
          <p:cNvSpPr txBox="1"/>
          <p:nvPr>
            <p:ph idx="1" type="body"/>
          </p:nvPr>
        </p:nvSpPr>
        <p:spPr>
          <a:xfrm>
            <a:off x="311700" y="1229875"/>
            <a:ext cx="8520600" cy="10989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Think about any times in your life where you may </a:t>
            </a:r>
            <a:r>
              <a:rPr lang="en"/>
              <a:t>have been scammed or someone has tried to scam you. Discuss your experiences, what happened and how it made you think or feel.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Human rights on the internet</a:t>
            </a:r>
            <a:endParaRPr/>
          </a:p>
        </p:txBody>
      </p:sp>
      <p:sp>
        <p:nvSpPr>
          <p:cNvPr id="419" name="Google Shape;419;p60"/>
          <p:cNvSpPr txBox="1"/>
          <p:nvPr>
            <p:ph idx="1" type="body"/>
          </p:nvPr>
        </p:nvSpPr>
        <p:spPr>
          <a:xfrm>
            <a:off x="311700" y="2019950"/>
            <a:ext cx="4951500" cy="14175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There are many different human rights that have been identified as increasingly </a:t>
            </a:r>
            <a:r>
              <a:rPr lang="en"/>
              <a:t>relevant</a:t>
            </a:r>
            <a:r>
              <a:rPr lang="en"/>
              <a:t> due to the relatively recent advent of the internet.</a:t>
            </a:r>
            <a:endParaRPr/>
          </a:p>
        </p:txBody>
      </p:sp>
      <p:pic>
        <p:nvPicPr>
          <p:cNvPr id="420" name="Google Shape;420;p60"/>
          <p:cNvPicPr preferRelativeResize="0"/>
          <p:nvPr/>
        </p:nvPicPr>
        <p:blipFill>
          <a:blip r:embed="rId3">
            <a:alphaModFix/>
          </a:blip>
          <a:stretch>
            <a:fillRect/>
          </a:stretch>
        </p:blipFill>
        <p:spPr>
          <a:xfrm>
            <a:off x="5427225" y="1229875"/>
            <a:ext cx="3575999" cy="201477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human rights?</a:t>
            </a:r>
            <a:endParaRPr/>
          </a:p>
        </p:txBody>
      </p:sp>
      <p:pic>
        <p:nvPicPr>
          <p:cNvPr descr="View full lesson: http://ed.ted.com/lessons/what-are-the-universal-human-rights-benedetta-berti&#10;&#10;The basic idea of human rights is that each one of us, no matter who we are or where we are born, is entitled to the same basic rights and freedoms. That may sound straightforward enough, but it gets incredibly complicated as soon as anyone tries to put the idea into practice. What exactly are the basic human rights? Who gets to pick them? Who enforces them—and how? Benedetta Berti explores the subtleties of human rights.&#10;&#10;Lesson by Benedetta Berti, animation by Sarah Saidan." id="426" name="Google Shape;426;p61" title="What are the universal human rights? - Benedetta Berti">
            <a:hlinkClick r:id="rId3"/>
          </p:cNvPr>
          <p:cNvPicPr preferRelativeResize="0"/>
          <p:nvPr/>
        </p:nvPicPr>
        <p:blipFill>
          <a:blip r:embed="rId4">
            <a:alphaModFix/>
          </a:blip>
          <a:stretch>
            <a:fillRect/>
          </a:stretch>
        </p:blipFill>
        <p:spPr>
          <a:xfrm>
            <a:off x="1837150" y="1123725"/>
            <a:ext cx="4572000" cy="3429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Freedom of speech and expression</a:t>
            </a:r>
            <a:endParaRPr/>
          </a:p>
        </p:txBody>
      </p:sp>
      <p:sp>
        <p:nvSpPr>
          <p:cNvPr id="432" name="Google Shape;432;p62"/>
          <p:cNvSpPr txBox="1"/>
          <p:nvPr>
            <p:ph idx="1" type="body"/>
          </p:nvPr>
        </p:nvSpPr>
        <p:spPr>
          <a:xfrm>
            <a:off x="311700" y="1229875"/>
            <a:ext cx="8520600" cy="10989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solidFill>
                  <a:srgbClr val="202122"/>
                </a:solidFill>
                <a:highlight>
                  <a:srgbClr val="FFFFFF"/>
                </a:highlight>
              </a:rPr>
              <a:t>Freedom of speech is the idea that an individual or a community has an intrinsic human right to express their opinions and ideas without fear of retaliation, censorship, or legal sanction. </a:t>
            </a:r>
            <a:endParaRPr/>
          </a:p>
        </p:txBody>
      </p:sp>
      <p:sp>
        <p:nvSpPr>
          <p:cNvPr id="433" name="Google Shape;433;p62"/>
          <p:cNvSpPr txBox="1"/>
          <p:nvPr/>
        </p:nvSpPr>
        <p:spPr>
          <a:xfrm>
            <a:off x="311700" y="2540850"/>
            <a:ext cx="8520600" cy="1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2100"/>
              </a:spcAft>
              <a:buNone/>
            </a:pPr>
            <a:r>
              <a:rPr lang="en" sz="1800">
                <a:latin typeface="Roboto"/>
                <a:ea typeface="Roboto"/>
                <a:cs typeface="Roboto"/>
                <a:sym typeface="Roboto"/>
              </a:rPr>
              <a:t>Regardless of this though around the world people are routinely hurt or imprisoned for speaking out against their government or another powerful organisation. This happens </a:t>
            </a:r>
            <a:r>
              <a:rPr lang="en" sz="1800">
                <a:latin typeface="Roboto"/>
                <a:ea typeface="Roboto"/>
                <a:cs typeface="Roboto"/>
                <a:sym typeface="Roboto"/>
              </a:rPr>
              <a:t>despite</a:t>
            </a:r>
            <a:r>
              <a:rPr lang="en" sz="1800">
                <a:latin typeface="Roboto"/>
                <a:ea typeface="Roboto"/>
                <a:cs typeface="Roboto"/>
                <a:sym typeface="Roboto"/>
              </a:rPr>
              <a:t> most country’s constitution </a:t>
            </a:r>
            <a:r>
              <a:rPr lang="en" sz="1800">
                <a:latin typeface="Roboto"/>
                <a:ea typeface="Roboto"/>
                <a:cs typeface="Roboto"/>
                <a:sym typeface="Roboto"/>
              </a:rPr>
              <a:t>referring</a:t>
            </a:r>
            <a:r>
              <a:rPr lang="en" sz="1800">
                <a:latin typeface="Roboto"/>
                <a:ea typeface="Roboto"/>
                <a:cs typeface="Roboto"/>
                <a:sym typeface="Roboto"/>
              </a:rPr>
              <a:t> to the value of ‘free speech’.</a:t>
            </a:r>
            <a:endParaRPr sz="1800">
              <a:solidFill>
                <a:srgbClr val="202122"/>
              </a:solidFill>
              <a:highlight>
                <a:srgbClr val="FFFFFF"/>
              </a:highlight>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Freedom of Speech is important</a:t>
            </a:r>
            <a:endParaRPr/>
          </a:p>
        </p:txBody>
      </p:sp>
      <p:sp>
        <p:nvSpPr>
          <p:cNvPr id="439" name="Google Shape;439;p63"/>
          <p:cNvSpPr txBox="1"/>
          <p:nvPr>
            <p:ph idx="1" type="body"/>
          </p:nvPr>
        </p:nvSpPr>
        <p:spPr>
          <a:xfrm>
            <a:off x="311700" y="1229875"/>
            <a:ext cx="8520600" cy="1417500"/>
          </a:xfrm>
          <a:prstGeom prst="rect">
            <a:avLst/>
          </a:prstGeom>
        </p:spPr>
        <p:txBody>
          <a:bodyPr anchorCtr="0" anchor="t" bIns="91425" lIns="91425" spcFirstLastPara="1" rIns="91425" wrap="square" tIns="91425">
            <a:spAutoFit/>
          </a:bodyPr>
          <a:lstStyle/>
          <a:p>
            <a:pPr indent="0" lvl="0" marL="0" rtl="0" algn="l">
              <a:spcBef>
                <a:spcPts val="0"/>
              </a:spcBef>
              <a:spcAft>
                <a:spcPts val="2100"/>
              </a:spcAft>
              <a:buNone/>
            </a:pPr>
            <a:r>
              <a:rPr lang="en">
                <a:solidFill>
                  <a:srgbClr val="000000"/>
                </a:solidFill>
              </a:rPr>
              <a:t>The right to freedom of expression is set out in the Universal Declaration of Human Rights by the United Nations. The UDHR sets out in broad terms the human rights that they believe all human beings are born with. It is now protected legally by a raft of international and regional treaties.</a:t>
            </a:r>
            <a:endParaRPr/>
          </a:p>
        </p:txBody>
      </p:sp>
      <p:sp>
        <p:nvSpPr>
          <p:cNvPr id="440" name="Google Shape;440;p63"/>
          <p:cNvSpPr txBox="1"/>
          <p:nvPr>
            <p:ph idx="1" type="body"/>
          </p:nvPr>
        </p:nvSpPr>
        <p:spPr>
          <a:xfrm>
            <a:off x="311700" y="2975650"/>
            <a:ext cx="8520600" cy="780300"/>
          </a:xfrm>
          <a:prstGeom prst="rect">
            <a:avLst/>
          </a:prstGeom>
        </p:spPr>
        <p:txBody>
          <a:bodyPr anchorCtr="0" anchor="t" bIns="91425" lIns="91425" spcFirstLastPara="1" rIns="91425" wrap="square" tIns="91425">
            <a:spAutoFit/>
          </a:bodyPr>
          <a:lstStyle/>
          <a:p>
            <a:pPr indent="0" lvl="0" marL="0" rtl="0" algn="l">
              <a:spcBef>
                <a:spcPts val="0"/>
              </a:spcBef>
              <a:spcAft>
                <a:spcPts val="2100"/>
              </a:spcAft>
              <a:buNone/>
            </a:pPr>
            <a:r>
              <a:rPr lang="en">
                <a:solidFill>
                  <a:srgbClr val="000000"/>
                </a:solidFill>
              </a:rPr>
              <a:t>Freedom of speech is a necessary right that must be observed in order for a society to function in a fair, diverse and democratic way.</a:t>
            </a:r>
            <a:endParaRPr>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Freedom of speech on the internet</a:t>
            </a:r>
            <a:endParaRPr/>
          </a:p>
        </p:txBody>
      </p:sp>
      <p:sp>
        <p:nvSpPr>
          <p:cNvPr id="446" name="Google Shape;446;p64"/>
          <p:cNvSpPr txBox="1"/>
          <p:nvPr>
            <p:ph idx="1" type="body"/>
          </p:nvPr>
        </p:nvSpPr>
        <p:spPr>
          <a:xfrm>
            <a:off x="311700" y="1229875"/>
            <a:ext cx="8520600" cy="780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Everyone has the right to freedom of speech in all forums. </a:t>
            </a:r>
            <a:r>
              <a:rPr lang="en"/>
              <a:t>This</a:t>
            </a:r>
            <a:r>
              <a:rPr lang="en"/>
              <a:t> could be in person or online.</a:t>
            </a:r>
            <a:endParaRPr/>
          </a:p>
        </p:txBody>
      </p:sp>
      <p:sp>
        <p:nvSpPr>
          <p:cNvPr id="447" name="Google Shape;447;p64"/>
          <p:cNvSpPr txBox="1"/>
          <p:nvPr>
            <p:ph idx="1" type="body"/>
          </p:nvPr>
        </p:nvSpPr>
        <p:spPr>
          <a:xfrm>
            <a:off x="311700" y="2652150"/>
            <a:ext cx="8520600" cy="780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In recent times we have seen cases of internet censorship of </a:t>
            </a:r>
            <a:r>
              <a:rPr lang="en"/>
              <a:t>people's</a:t>
            </a:r>
            <a:r>
              <a:rPr lang="en"/>
              <a:t>’ beliefs and ideas become increasingly common.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1052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illegitimate Betting Sites</a:t>
            </a:r>
            <a:endParaRPr/>
          </a:p>
        </p:txBody>
      </p:sp>
      <p:sp>
        <p:nvSpPr>
          <p:cNvPr id="162" name="Google Shape;162;p29"/>
          <p:cNvSpPr txBox="1"/>
          <p:nvPr>
            <p:ph idx="1" type="body"/>
          </p:nvPr>
        </p:nvSpPr>
        <p:spPr>
          <a:xfrm>
            <a:off x="311700" y="636800"/>
            <a:ext cx="8402400" cy="12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rPr>
              <a:t>Sports betting and other gambling activities are very popular across the internet. Due to there being a lot of money in these activities, it’s not uncommon for people to try and scam people out of their money.</a:t>
            </a:r>
            <a:endParaRPr>
              <a:solidFill>
                <a:srgbClr val="333333"/>
              </a:solidFill>
            </a:endParaRPr>
          </a:p>
          <a:p>
            <a:pPr indent="0" lvl="0" marL="0" rtl="0" algn="l">
              <a:spcBef>
                <a:spcPts val="3100"/>
              </a:spcBef>
              <a:spcAft>
                <a:spcPts val="1200"/>
              </a:spcAft>
              <a:buNone/>
            </a:pPr>
            <a:r>
              <a:t/>
            </a:r>
            <a:endParaRPr>
              <a:solidFill>
                <a:srgbClr val="333333"/>
              </a:solidFill>
            </a:endParaRPr>
          </a:p>
        </p:txBody>
      </p:sp>
      <p:sp>
        <p:nvSpPr>
          <p:cNvPr id="163" name="Google Shape;163;p29"/>
          <p:cNvSpPr txBox="1"/>
          <p:nvPr/>
        </p:nvSpPr>
        <p:spPr>
          <a:xfrm>
            <a:off x="311700" y="1629050"/>
            <a:ext cx="8520600" cy="152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3100"/>
              </a:spcAft>
              <a:buNone/>
            </a:pPr>
            <a:r>
              <a:rPr lang="en" sz="1800">
                <a:solidFill>
                  <a:srgbClr val="333333"/>
                </a:solidFill>
                <a:latin typeface="Roboto"/>
                <a:ea typeface="Roboto"/>
                <a:cs typeface="Roboto"/>
                <a:sym typeface="Roboto"/>
              </a:rPr>
              <a:t>The best way to avoid these scam sites is to make sure your platform is fully regulated under the local laws before you start playing or betting. Additionally, you can look at review sites or information sites to make sure that you’re betting on a legitimate platform.</a:t>
            </a:r>
            <a:endParaRPr sz="1800">
              <a:solidFill>
                <a:srgbClr val="333333"/>
              </a:solidFill>
              <a:latin typeface="Roboto"/>
              <a:ea typeface="Roboto"/>
              <a:cs typeface="Roboto"/>
              <a:sym typeface="Roboto"/>
            </a:endParaRPr>
          </a:p>
        </p:txBody>
      </p:sp>
      <p:sp>
        <p:nvSpPr>
          <p:cNvPr id="164" name="Google Shape;164;p29"/>
          <p:cNvSpPr txBox="1"/>
          <p:nvPr/>
        </p:nvSpPr>
        <p:spPr>
          <a:xfrm>
            <a:off x="311700" y="2930400"/>
            <a:ext cx="84024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33333"/>
                </a:solidFill>
                <a:latin typeface="Roboto"/>
                <a:ea typeface="Roboto"/>
                <a:cs typeface="Roboto"/>
                <a:sym typeface="Roboto"/>
              </a:rPr>
              <a:t>Generally (though not always) if you see reviews for a major, well-known and trusted platform, you can also trust other reviews from the same site. The key to keeping safe is due </a:t>
            </a:r>
            <a:r>
              <a:rPr lang="en" sz="1800">
                <a:solidFill>
                  <a:srgbClr val="333333"/>
                </a:solidFill>
                <a:latin typeface="Roboto"/>
                <a:ea typeface="Roboto"/>
                <a:cs typeface="Roboto"/>
                <a:sym typeface="Roboto"/>
              </a:rPr>
              <a:t>diligence</a:t>
            </a:r>
            <a:r>
              <a:rPr lang="en" sz="1800">
                <a:solidFill>
                  <a:srgbClr val="333333"/>
                </a:solidFill>
                <a:latin typeface="Roboto"/>
                <a:ea typeface="Roboto"/>
                <a:cs typeface="Roboto"/>
                <a:sym typeface="Roboto"/>
              </a:rPr>
              <a:t> and common sense.</a:t>
            </a:r>
            <a:endParaRPr sz="1800">
              <a:solidFill>
                <a:srgbClr val="333333"/>
              </a:solidFill>
              <a:latin typeface="Roboto"/>
              <a:ea typeface="Roboto"/>
              <a:cs typeface="Roboto"/>
              <a:sym typeface="Roboto"/>
            </a:endParaRPr>
          </a:p>
        </p:txBody>
      </p:sp>
      <p:sp>
        <p:nvSpPr>
          <p:cNvPr id="165" name="Google Shape;165;p29"/>
          <p:cNvSpPr txBox="1"/>
          <p:nvPr/>
        </p:nvSpPr>
        <p:spPr>
          <a:xfrm>
            <a:off x="311700" y="3841625"/>
            <a:ext cx="5939100" cy="9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333333"/>
                </a:solidFill>
                <a:latin typeface="Roboto"/>
                <a:ea typeface="Roboto"/>
                <a:cs typeface="Roboto"/>
                <a:sym typeface="Roboto"/>
              </a:rPr>
              <a:t>Not all betting sites are a scam but the huge </a:t>
            </a:r>
            <a:r>
              <a:rPr lang="en" sz="1800">
                <a:solidFill>
                  <a:srgbClr val="333333"/>
                </a:solidFill>
                <a:latin typeface="Roboto"/>
                <a:ea typeface="Roboto"/>
                <a:cs typeface="Roboto"/>
                <a:sym typeface="Roboto"/>
              </a:rPr>
              <a:t>amount</a:t>
            </a:r>
            <a:r>
              <a:rPr lang="en" sz="1800">
                <a:solidFill>
                  <a:srgbClr val="333333"/>
                </a:solidFill>
                <a:latin typeface="Roboto"/>
                <a:ea typeface="Roboto"/>
                <a:cs typeface="Roboto"/>
                <a:sym typeface="Roboto"/>
              </a:rPr>
              <a:t> of money involved in betting </a:t>
            </a:r>
            <a:r>
              <a:rPr lang="en" sz="1800">
                <a:solidFill>
                  <a:srgbClr val="333333"/>
                </a:solidFill>
                <a:latin typeface="Roboto"/>
                <a:ea typeface="Roboto"/>
                <a:cs typeface="Roboto"/>
                <a:sym typeface="Roboto"/>
              </a:rPr>
              <a:t>serves to </a:t>
            </a:r>
            <a:r>
              <a:rPr lang="en" sz="1800">
                <a:solidFill>
                  <a:srgbClr val="333333"/>
                </a:solidFill>
                <a:latin typeface="Roboto"/>
                <a:ea typeface="Roboto"/>
                <a:cs typeface="Roboto"/>
                <a:sym typeface="Roboto"/>
              </a:rPr>
              <a:t>incentivise scammers to try and steal people’s money.</a:t>
            </a:r>
            <a:endParaRPr sz="1800">
              <a:solidFill>
                <a:srgbClr val="333333"/>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Privacy</a:t>
            </a:r>
            <a:endParaRPr/>
          </a:p>
        </p:txBody>
      </p:sp>
      <p:sp>
        <p:nvSpPr>
          <p:cNvPr id="453" name="Google Shape;453;p65"/>
          <p:cNvSpPr txBox="1"/>
          <p:nvPr>
            <p:ph idx="1" type="body"/>
          </p:nvPr>
        </p:nvSpPr>
        <p:spPr>
          <a:xfrm>
            <a:off x="311700" y="1229875"/>
            <a:ext cx="8520600" cy="1098900"/>
          </a:xfrm>
          <a:prstGeom prst="rect">
            <a:avLst/>
          </a:prstGeom>
        </p:spPr>
        <p:txBody>
          <a:bodyPr anchorCtr="0" anchor="t" bIns="91425" lIns="91425" spcFirstLastPara="1" rIns="91425" wrap="square" tIns="91425">
            <a:spAutoFit/>
          </a:bodyPr>
          <a:lstStyle/>
          <a:p>
            <a:pPr indent="0" lvl="0" marL="0" rtl="0" algn="l">
              <a:spcBef>
                <a:spcPts val="500"/>
              </a:spcBef>
              <a:spcAft>
                <a:spcPts val="500"/>
              </a:spcAft>
              <a:buNone/>
            </a:pPr>
            <a:r>
              <a:rPr lang="en">
                <a:solidFill>
                  <a:srgbClr val="202122"/>
                </a:solidFill>
                <a:highlight>
                  <a:srgbClr val="FFFFFF"/>
                </a:highlight>
              </a:rPr>
              <a:t>Privacy is the ability for an individual or group of peoples to seclude themselves or to seclude information about themselves, therefore allowing them the freedom to express themselves selectively.</a:t>
            </a:r>
            <a:endParaRPr/>
          </a:p>
        </p:txBody>
      </p:sp>
      <p:sp>
        <p:nvSpPr>
          <p:cNvPr id="454" name="Google Shape;454;p65"/>
          <p:cNvSpPr txBox="1"/>
          <p:nvPr/>
        </p:nvSpPr>
        <p:spPr>
          <a:xfrm>
            <a:off x="311700" y="2328775"/>
            <a:ext cx="8520600" cy="113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222222"/>
                </a:solidFill>
                <a:highlight>
                  <a:srgbClr val="FFFFFF"/>
                </a:highlight>
                <a:latin typeface="Roboto"/>
                <a:ea typeface="Roboto"/>
                <a:cs typeface="Roboto"/>
                <a:sym typeface="Roboto"/>
              </a:rPr>
              <a:t>The human rights act dictates that ‘</a:t>
            </a:r>
            <a:r>
              <a:rPr lang="en" sz="1800">
                <a:solidFill>
                  <a:srgbClr val="222222"/>
                </a:solidFill>
                <a:highlight>
                  <a:srgbClr val="FFFFFF"/>
                </a:highlight>
                <a:latin typeface="Roboto"/>
                <a:ea typeface="Roboto"/>
                <a:cs typeface="Roboto"/>
                <a:sym typeface="Roboto"/>
              </a:rPr>
              <a:t>You have the right to live your life privately without government interference’</a:t>
            </a:r>
            <a:endParaRPr sz="1800">
              <a:solidFill>
                <a:srgbClr val="222222"/>
              </a:solidFill>
              <a:highlight>
                <a:srgbClr val="FFFFFF"/>
              </a:highlight>
              <a:latin typeface="Roboto"/>
              <a:ea typeface="Roboto"/>
              <a:cs typeface="Roboto"/>
              <a:sym typeface="Roboto"/>
            </a:endParaRPr>
          </a:p>
          <a:p>
            <a:pPr indent="0" lvl="0" marL="0" rtl="0" algn="l">
              <a:lnSpc>
                <a:spcPct val="115000"/>
              </a:lnSpc>
              <a:spcBef>
                <a:spcPts val="1100"/>
              </a:spcBef>
              <a:spcAft>
                <a:spcPts val="0"/>
              </a:spcAft>
              <a:buNone/>
            </a:pPr>
            <a:r>
              <a:t/>
            </a:r>
            <a:endParaRPr sz="1100"/>
          </a:p>
        </p:txBody>
      </p:sp>
      <p:sp>
        <p:nvSpPr>
          <p:cNvPr id="455" name="Google Shape;455;p65"/>
          <p:cNvSpPr txBox="1"/>
          <p:nvPr/>
        </p:nvSpPr>
        <p:spPr>
          <a:xfrm>
            <a:off x="311700" y="3189925"/>
            <a:ext cx="85206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222222"/>
                </a:solidFill>
                <a:highlight>
                  <a:srgbClr val="FFFFFF"/>
                </a:highlight>
                <a:latin typeface="Roboto"/>
                <a:ea typeface="Roboto"/>
                <a:cs typeface="Roboto"/>
                <a:sym typeface="Roboto"/>
              </a:rPr>
              <a:t>Throughout times, various courts around the world have arrived at the conclusion that ‘privacy’ itself has a very broad and varied meaning behind it.</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Privacy on the internet</a:t>
            </a:r>
            <a:endParaRPr/>
          </a:p>
        </p:txBody>
      </p:sp>
      <p:sp>
        <p:nvSpPr>
          <p:cNvPr id="461" name="Google Shape;461;p66"/>
          <p:cNvSpPr txBox="1"/>
          <p:nvPr>
            <p:ph idx="1" type="body"/>
          </p:nvPr>
        </p:nvSpPr>
        <p:spPr>
          <a:xfrm>
            <a:off x="311700" y="1229875"/>
            <a:ext cx="8520600" cy="1098900"/>
          </a:xfrm>
          <a:prstGeom prst="rect">
            <a:avLst/>
          </a:prstGeom>
        </p:spPr>
        <p:txBody>
          <a:bodyPr anchorCtr="0" anchor="t" bIns="91425" lIns="91425" spcFirstLastPara="1" rIns="91425" wrap="square" tIns="91425">
            <a:spAutoFit/>
          </a:bodyPr>
          <a:lstStyle/>
          <a:p>
            <a:pPr indent="0" lvl="0" marL="0" rtl="0" algn="l">
              <a:spcBef>
                <a:spcPts val="500"/>
              </a:spcBef>
              <a:spcAft>
                <a:spcPts val="500"/>
              </a:spcAft>
              <a:buNone/>
            </a:pPr>
            <a:r>
              <a:rPr lang="en">
                <a:solidFill>
                  <a:srgbClr val="202122"/>
                </a:solidFill>
                <a:highlight>
                  <a:srgbClr val="FFFFFF"/>
                </a:highlight>
              </a:rPr>
              <a:t>Privacy can be breached not just in real life but also in digital realms also. A privacy breach example in real life could be stalking or unjustified constant surveillance.</a:t>
            </a:r>
            <a:endParaRPr/>
          </a:p>
        </p:txBody>
      </p:sp>
      <p:sp>
        <p:nvSpPr>
          <p:cNvPr id="462" name="Google Shape;462;p66"/>
          <p:cNvSpPr txBox="1"/>
          <p:nvPr/>
        </p:nvSpPr>
        <p:spPr>
          <a:xfrm>
            <a:off x="311700" y="2328775"/>
            <a:ext cx="85206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lang="en" sz="1800">
                <a:solidFill>
                  <a:srgbClr val="222222"/>
                </a:solidFill>
                <a:highlight>
                  <a:srgbClr val="FFFFFF"/>
                </a:highlight>
                <a:latin typeface="Roboto"/>
                <a:ea typeface="Roboto"/>
                <a:cs typeface="Roboto"/>
                <a:sym typeface="Roboto"/>
              </a:rPr>
              <a:t>However on the internet, privacy invasions could be committed by data breaches, phone tapping and IP address tracking.</a:t>
            </a:r>
            <a:endParaRPr sz="1100"/>
          </a:p>
        </p:txBody>
      </p:sp>
      <p:sp>
        <p:nvSpPr>
          <p:cNvPr id="463" name="Google Shape;463;p66"/>
          <p:cNvSpPr txBox="1"/>
          <p:nvPr/>
        </p:nvSpPr>
        <p:spPr>
          <a:xfrm>
            <a:off x="311700" y="3189925"/>
            <a:ext cx="85206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222222"/>
                </a:solidFill>
                <a:highlight>
                  <a:srgbClr val="FFFFFF"/>
                </a:highlight>
                <a:latin typeface="Roboto"/>
                <a:ea typeface="Roboto"/>
                <a:cs typeface="Roboto"/>
                <a:sym typeface="Roboto"/>
              </a:rPr>
              <a:t>Therefore in order to preserve the human right to privacy on the internet, appropriate measures must be taken.</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7"/>
          <p:cNvSpPr txBox="1"/>
          <p:nvPr>
            <p:ph type="title"/>
          </p:nvPr>
        </p:nvSpPr>
        <p:spPr>
          <a:xfrm>
            <a:off x="311700" y="2576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Freedom of Association</a:t>
            </a:r>
            <a:endParaRPr/>
          </a:p>
        </p:txBody>
      </p:sp>
      <p:sp>
        <p:nvSpPr>
          <p:cNvPr id="469" name="Google Shape;469;p67"/>
          <p:cNvSpPr txBox="1"/>
          <p:nvPr>
            <p:ph idx="1" type="body"/>
          </p:nvPr>
        </p:nvSpPr>
        <p:spPr>
          <a:xfrm>
            <a:off x="311700" y="848875"/>
            <a:ext cx="8520600" cy="1736100"/>
          </a:xfrm>
          <a:prstGeom prst="rect">
            <a:avLst/>
          </a:prstGeom>
        </p:spPr>
        <p:txBody>
          <a:bodyPr anchorCtr="0" anchor="t" bIns="91425" lIns="91425" spcFirstLastPara="1" rIns="91425" wrap="square" tIns="91425">
            <a:spAutoFit/>
          </a:bodyPr>
          <a:lstStyle/>
          <a:p>
            <a:pPr indent="0" lvl="0" marL="0" rtl="0" algn="l">
              <a:spcBef>
                <a:spcPts val="500"/>
              </a:spcBef>
              <a:spcAft>
                <a:spcPts val="500"/>
              </a:spcAft>
              <a:buNone/>
            </a:pPr>
            <a:r>
              <a:rPr lang="en">
                <a:solidFill>
                  <a:srgbClr val="222222"/>
                </a:solidFill>
                <a:highlight>
                  <a:srgbClr val="FFFFFF"/>
                </a:highlight>
              </a:rPr>
              <a:t>This is set out in the human rights act as ‘the right to form and be part of a trade union, a political party or any another association or voluntary group. Nobody has the right to force you to join a protest, trade union, political party or another association.’ Essentially this means you have the human right to join and leave groups freely without fear of punishment or </a:t>
            </a:r>
            <a:r>
              <a:rPr lang="en">
                <a:solidFill>
                  <a:srgbClr val="222222"/>
                </a:solidFill>
                <a:highlight>
                  <a:srgbClr val="FFFFFF"/>
                </a:highlight>
              </a:rPr>
              <a:t>retaliation</a:t>
            </a:r>
            <a:r>
              <a:rPr lang="en">
                <a:solidFill>
                  <a:srgbClr val="222222"/>
                </a:solidFill>
                <a:highlight>
                  <a:srgbClr val="FFFFFF"/>
                </a:highlight>
              </a:rPr>
              <a:t> against you.</a:t>
            </a:r>
            <a:endParaRPr>
              <a:solidFill>
                <a:srgbClr val="202122"/>
              </a:solidFill>
              <a:highlight>
                <a:srgbClr val="FFFFFF"/>
              </a:highlight>
            </a:endParaRPr>
          </a:p>
        </p:txBody>
      </p:sp>
      <p:sp>
        <p:nvSpPr>
          <p:cNvPr id="470" name="Google Shape;470;p67"/>
          <p:cNvSpPr txBox="1"/>
          <p:nvPr/>
        </p:nvSpPr>
        <p:spPr>
          <a:xfrm>
            <a:off x="311700" y="2633575"/>
            <a:ext cx="85206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lang="en" sz="1800">
                <a:solidFill>
                  <a:srgbClr val="222222"/>
                </a:solidFill>
                <a:highlight>
                  <a:srgbClr val="FFFFFF"/>
                </a:highlight>
                <a:latin typeface="Roboto"/>
                <a:ea typeface="Roboto"/>
                <a:cs typeface="Roboto"/>
                <a:sym typeface="Roboto"/>
              </a:rPr>
              <a:t>There are caveats to this right</a:t>
            </a:r>
            <a:r>
              <a:rPr lang="en" sz="1800">
                <a:solidFill>
                  <a:srgbClr val="222222"/>
                </a:solidFill>
                <a:highlight>
                  <a:srgbClr val="FFFFFF"/>
                </a:highlight>
                <a:latin typeface="Roboto"/>
                <a:ea typeface="Roboto"/>
                <a:cs typeface="Roboto"/>
                <a:sym typeface="Roboto"/>
              </a:rPr>
              <a:t>. You lose protection </a:t>
            </a:r>
            <a:r>
              <a:rPr lang="en" sz="1800">
                <a:solidFill>
                  <a:srgbClr val="222222"/>
                </a:solidFill>
                <a:highlight>
                  <a:srgbClr val="FFFFFF"/>
                </a:highlight>
                <a:latin typeface="Roboto"/>
                <a:ea typeface="Roboto"/>
                <a:cs typeface="Roboto"/>
                <a:sym typeface="Roboto"/>
              </a:rPr>
              <a:t>under</a:t>
            </a:r>
            <a:r>
              <a:rPr lang="en" sz="1800">
                <a:solidFill>
                  <a:srgbClr val="222222"/>
                </a:solidFill>
                <a:highlight>
                  <a:srgbClr val="FFFFFF"/>
                </a:highlight>
                <a:latin typeface="Roboto"/>
                <a:ea typeface="Roboto"/>
                <a:cs typeface="Roboto"/>
                <a:sym typeface="Roboto"/>
              </a:rPr>
              <a:t> the right to freely associate if you are planning to break the law or engage in malicious activities with your group</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8"/>
          <p:cNvSpPr txBox="1"/>
          <p:nvPr>
            <p:ph type="title"/>
          </p:nvPr>
        </p:nvSpPr>
        <p:spPr>
          <a:xfrm>
            <a:off x="311700" y="2576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Breaches to </a:t>
            </a:r>
            <a:r>
              <a:rPr lang="en"/>
              <a:t>the right to freely associate</a:t>
            </a:r>
            <a:endParaRPr/>
          </a:p>
        </p:txBody>
      </p:sp>
      <p:sp>
        <p:nvSpPr>
          <p:cNvPr id="476" name="Google Shape;476;p68"/>
          <p:cNvSpPr txBox="1"/>
          <p:nvPr>
            <p:ph idx="1" type="body"/>
          </p:nvPr>
        </p:nvSpPr>
        <p:spPr>
          <a:xfrm>
            <a:off x="311700" y="1077475"/>
            <a:ext cx="8520600" cy="1417500"/>
          </a:xfrm>
          <a:prstGeom prst="rect">
            <a:avLst/>
          </a:prstGeom>
        </p:spPr>
        <p:txBody>
          <a:bodyPr anchorCtr="0" anchor="t" bIns="91425" lIns="91425" spcFirstLastPara="1" rIns="91425" wrap="square" tIns="91425">
            <a:spAutoFit/>
          </a:bodyPr>
          <a:lstStyle/>
          <a:p>
            <a:pPr indent="0" lvl="0" marL="0" rtl="0" algn="l">
              <a:spcBef>
                <a:spcPts val="500"/>
              </a:spcBef>
              <a:spcAft>
                <a:spcPts val="500"/>
              </a:spcAft>
              <a:buNone/>
            </a:pPr>
            <a:r>
              <a:rPr lang="en">
                <a:solidFill>
                  <a:srgbClr val="222222"/>
                </a:solidFill>
                <a:highlight>
                  <a:srgbClr val="FFFFFF"/>
                </a:highlight>
              </a:rPr>
              <a:t>In real life the punishments for associating with an unapproved group tend to come from established and controlling states and organisations. These punishments can range from anywhere between and including intimidation or </a:t>
            </a:r>
            <a:r>
              <a:rPr lang="en">
                <a:solidFill>
                  <a:srgbClr val="222222"/>
                </a:solidFill>
                <a:highlight>
                  <a:srgbClr val="FFFFFF"/>
                </a:highlight>
              </a:rPr>
              <a:t>violent</a:t>
            </a:r>
            <a:r>
              <a:rPr lang="en">
                <a:solidFill>
                  <a:srgbClr val="222222"/>
                </a:solidFill>
                <a:highlight>
                  <a:srgbClr val="FFFFFF"/>
                </a:highlight>
              </a:rPr>
              <a:t> acts.</a:t>
            </a:r>
            <a:endParaRPr>
              <a:solidFill>
                <a:srgbClr val="202122"/>
              </a:solidFill>
              <a:highlight>
                <a:srgbClr val="FFFFFF"/>
              </a:highlight>
            </a:endParaRPr>
          </a:p>
        </p:txBody>
      </p:sp>
      <p:sp>
        <p:nvSpPr>
          <p:cNvPr id="477" name="Google Shape;477;p68"/>
          <p:cNvSpPr txBox="1"/>
          <p:nvPr/>
        </p:nvSpPr>
        <p:spPr>
          <a:xfrm>
            <a:off x="311700" y="2633575"/>
            <a:ext cx="8520600" cy="1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lang="en" sz="1800">
                <a:solidFill>
                  <a:srgbClr val="222222"/>
                </a:solidFill>
                <a:highlight>
                  <a:srgbClr val="FFFFFF"/>
                </a:highlight>
                <a:latin typeface="Roboto"/>
                <a:ea typeface="Roboto"/>
                <a:cs typeface="Roboto"/>
                <a:sym typeface="Roboto"/>
              </a:rPr>
              <a:t>However in the digital realms, punishments and breaches to </a:t>
            </a:r>
            <a:r>
              <a:rPr lang="en" sz="1800">
                <a:solidFill>
                  <a:srgbClr val="222222"/>
                </a:solidFill>
                <a:highlight>
                  <a:srgbClr val="FFFFFF"/>
                </a:highlight>
                <a:latin typeface="Roboto"/>
                <a:ea typeface="Roboto"/>
                <a:cs typeface="Roboto"/>
                <a:sym typeface="Roboto"/>
              </a:rPr>
              <a:t>this</a:t>
            </a:r>
            <a:r>
              <a:rPr lang="en" sz="1800">
                <a:solidFill>
                  <a:srgbClr val="222222"/>
                </a:solidFill>
                <a:highlight>
                  <a:srgbClr val="FFFFFF"/>
                </a:highlight>
                <a:latin typeface="Roboto"/>
                <a:ea typeface="Roboto"/>
                <a:cs typeface="Roboto"/>
                <a:sym typeface="Roboto"/>
              </a:rPr>
              <a:t> right can come </a:t>
            </a:r>
            <a:r>
              <a:rPr lang="en" sz="1800">
                <a:solidFill>
                  <a:srgbClr val="222222"/>
                </a:solidFill>
                <a:highlight>
                  <a:srgbClr val="FFFFFF"/>
                </a:highlight>
                <a:latin typeface="Roboto"/>
                <a:ea typeface="Roboto"/>
                <a:cs typeface="Roboto"/>
                <a:sym typeface="Roboto"/>
              </a:rPr>
              <a:t>across as being a lot more subtle. These punishments can include having your internet accounts banned or restricted or potentially being hacked as retaliation towards your views.</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9"/>
          <p:cNvSpPr txBox="1"/>
          <p:nvPr>
            <p:ph type="title"/>
          </p:nvPr>
        </p:nvSpPr>
        <p:spPr>
          <a:xfrm>
            <a:off x="311700" y="2576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Freedom</a:t>
            </a:r>
            <a:r>
              <a:rPr lang="en"/>
              <a:t> of information</a:t>
            </a:r>
            <a:endParaRPr/>
          </a:p>
        </p:txBody>
      </p:sp>
      <p:sp>
        <p:nvSpPr>
          <p:cNvPr id="483" name="Google Shape;483;p69"/>
          <p:cNvSpPr txBox="1"/>
          <p:nvPr>
            <p:ph idx="1" type="body"/>
          </p:nvPr>
        </p:nvSpPr>
        <p:spPr>
          <a:xfrm>
            <a:off x="311700" y="1077475"/>
            <a:ext cx="8520600" cy="780300"/>
          </a:xfrm>
          <a:prstGeom prst="rect">
            <a:avLst/>
          </a:prstGeom>
        </p:spPr>
        <p:txBody>
          <a:bodyPr anchorCtr="0" anchor="t" bIns="91425" lIns="91425" spcFirstLastPara="1" rIns="91425" wrap="square" tIns="91425">
            <a:spAutoFit/>
          </a:bodyPr>
          <a:lstStyle/>
          <a:p>
            <a:pPr indent="0" lvl="0" marL="0" rtl="0" algn="l">
              <a:spcBef>
                <a:spcPts val="500"/>
              </a:spcBef>
              <a:spcAft>
                <a:spcPts val="500"/>
              </a:spcAft>
              <a:buNone/>
            </a:pPr>
            <a:r>
              <a:rPr lang="en">
                <a:solidFill>
                  <a:srgbClr val="222222"/>
                </a:solidFill>
                <a:highlight>
                  <a:srgbClr val="FFFFFF"/>
                </a:highlight>
              </a:rPr>
              <a:t>Some places around the world recognise ‘freedom of information’ as a fundamental right</a:t>
            </a:r>
            <a:endParaRPr>
              <a:solidFill>
                <a:srgbClr val="202122"/>
              </a:solidFill>
              <a:highlight>
                <a:srgbClr val="FFFFFF"/>
              </a:highlight>
            </a:endParaRPr>
          </a:p>
        </p:txBody>
      </p:sp>
      <p:sp>
        <p:nvSpPr>
          <p:cNvPr id="484" name="Google Shape;484;p69"/>
          <p:cNvSpPr txBox="1"/>
          <p:nvPr/>
        </p:nvSpPr>
        <p:spPr>
          <a:xfrm>
            <a:off x="311700" y="1857775"/>
            <a:ext cx="85206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lang="en" sz="1800">
                <a:solidFill>
                  <a:srgbClr val="222222"/>
                </a:solidFill>
                <a:highlight>
                  <a:srgbClr val="FFFFFF"/>
                </a:highlight>
                <a:latin typeface="Roboto"/>
                <a:ea typeface="Roboto"/>
                <a:cs typeface="Roboto"/>
                <a:sym typeface="Roboto"/>
              </a:rPr>
              <a:t>‘Freedom of information’ is the idea that all people should be free to access information both through digital and analogue means. This also relates to the right to access an education and the right to ‘develop’ oneself.</a:t>
            </a:r>
            <a:endParaRPr sz="1100"/>
          </a:p>
        </p:txBody>
      </p:sp>
      <p:sp>
        <p:nvSpPr>
          <p:cNvPr id="485" name="Google Shape;485;p69"/>
          <p:cNvSpPr txBox="1"/>
          <p:nvPr/>
        </p:nvSpPr>
        <p:spPr>
          <a:xfrm>
            <a:off x="311700" y="3055875"/>
            <a:ext cx="8520600" cy="1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lang="en" sz="1800">
                <a:solidFill>
                  <a:srgbClr val="222222"/>
                </a:solidFill>
                <a:highlight>
                  <a:srgbClr val="FFFFFF"/>
                </a:highlight>
                <a:latin typeface="Roboto"/>
                <a:ea typeface="Roboto"/>
                <a:cs typeface="Roboto"/>
                <a:sym typeface="Roboto"/>
              </a:rPr>
              <a:t>Many states, regimes and organisations restrict or censor internet activities or access. This is in contravention to the right to free information. Sometimes social media sites also will censor information and views on their platform that don’t align with the </a:t>
            </a:r>
            <a:r>
              <a:rPr lang="en" sz="1800">
                <a:solidFill>
                  <a:srgbClr val="222222"/>
                </a:solidFill>
                <a:highlight>
                  <a:srgbClr val="FFFFFF"/>
                </a:highlight>
                <a:latin typeface="Roboto"/>
                <a:ea typeface="Roboto"/>
                <a:cs typeface="Roboto"/>
                <a:sym typeface="Roboto"/>
              </a:rPr>
              <a:t>corporations</a:t>
            </a:r>
            <a:r>
              <a:rPr lang="en" sz="1800">
                <a:solidFill>
                  <a:srgbClr val="222222"/>
                </a:solidFill>
                <a:highlight>
                  <a:srgbClr val="FFFFFF"/>
                </a:highlight>
                <a:latin typeface="Roboto"/>
                <a:ea typeface="Roboto"/>
                <a:cs typeface="Roboto"/>
                <a:sym typeface="Roboto"/>
              </a:rPr>
              <a:t> political, social or economic views.</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000"/>
                                        <p:tgtEl>
                                          <p:spTgt spid="4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000"/>
                                        <p:tgtEl>
                                          <p:spTgt spid="4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0"/>
          <p:cNvSpPr txBox="1"/>
          <p:nvPr>
            <p:ph type="title"/>
          </p:nvPr>
        </p:nvSpPr>
        <p:spPr>
          <a:xfrm>
            <a:off x="311700" y="2576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Right to access the internet</a:t>
            </a:r>
            <a:endParaRPr/>
          </a:p>
        </p:txBody>
      </p:sp>
      <p:sp>
        <p:nvSpPr>
          <p:cNvPr id="491" name="Google Shape;491;p70"/>
          <p:cNvSpPr txBox="1"/>
          <p:nvPr>
            <p:ph idx="1" type="body"/>
          </p:nvPr>
        </p:nvSpPr>
        <p:spPr>
          <a:xfrm>
            <a:off x="311700" y="1077475"/>
            <a:ext cx="8520600" cy="780300"/>
          </a:xfrm>
          <a:prstGeom prst="rect">
            <a:avLst/>
          </a:prstGeom>
        </p:spPr>
        <p:txBody>
          <a:bodyPr anchorCtr="0" anchor="t" bIns="91425" lIns="91425" spcFirstLastPara="1" rIns="91425" wrap="square" tIns="91425">
            <a:spAutoFit/>
          </a:bodyPr>
          <a:lstStyle/>
          <a:p>
            <a:pPr indent="0" lvl="0" marL="0" rtl="0" algn="l">
              <a:spcBef>
                <a:spcPts val="500"/>
              </a:spcBef>
              <a:spcAft>
                <a:spcPts val="500"/>
              </a:spcAft>
              <a:buNone/>
            </a:pPr>
            <a:r>
              <a:rPr lang="en">
                <a:solidFill>
                  <a:srgbClr val="222222"/>
                </a:solidFill>
                <a:highlight>
                  <a:srgbClr val="FFFFFF"/>
                </a:highlight>
              </a:rPr>
              <a:t>Some people around the world argue that access to the internet is a human right in and of itself.</a:t>
            </a:r>
            <a:endParaRPr>
              <a:solidFill>
                <a:srgbClr val="202122"/>
              </a:solidFill>
              <a:highlight>
                <a:srgbClr val="FFFFFF"/>
              </a:highlight>
            </a:endParaRPr>
          </a:p>
        </p:txBody>
      </p:sp>
      <p:sp>
        <p:nvSpPr>
          <p:cNvPr id="492" name="Google Shape;492;p70"/>
          <p:cNvSpPr txBox="1"/>
          <p:nvPr/>
        </p:nvSpPr>
        <p:spPr>
          <a:xfrm>
            <a:off x="311700" y="2066675"/>
            <a:ext cx="85206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lang="en" sz="1800">
                <a:solidFill>
                  <a:srgbClr val="222222"/>
                </a:solidFill>
                <a:highlight>
                  <a:srgbClr val="FFFFFF"/>
                </a:highlight>
                <a:latin typeface="Roboto"/>
                <a:ea typeface="Roboto"/>
                <a:cs typeface="Roboto"/>
                <a:sym typeface="Roboto"/>
              </a:rPr>
              <a:t>It’s argued by some that democratic regimes should work to provide the internet to as many people as possible for no charge.</a:t>
            </a:r>
            <a:endParaRPr sz="1100"/>
          </a:p>
        </p:txBody>
      </p:sp>
      <p:sp>
        <p:nvSpPr>
          <p:cNvPr id="493" name="Google Shape;493;p70"/>
          <p:cNvSpPr txBox="1"/>
          <p:nvPr/>
        </p:nvSpPr>
        <p:spPr>
          <a:xfrm>
            <a:off x="311700" y="3055875"/>
            <a:ext cx="85206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lang="en" sz="1800">
                <a:solidFill>
                  <a:srgbClr val="222222"/>
                </a:solidFill>
                <a:highlight>
                  <a:srgbClr val="FFFFFF"/>
                </a:highlight>
                <a:latin typeface="Roboto"/>
                <a:ea typeface="Roboto"/>
                <a:cs typeface="Roboto"/>
                <a:sym typeface="Roboto"/>
              </a:rPr>
              <a:t>The argument behind this idea tends to be that having restricted or no access to the internet in today’s age will make it tough for people to exercise other human rights that they have.</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Is the internet a right or a </a:t>
            </a:r>
            <a:r>
              <a:rPr lang="en"/>
              <a:t>privilege</a:t>
            </a:r>
            <a:r>
              <a:rPr lang="en"/>
              <a:t>?</a:t>
            </a:r>
            <a:endParaRPr/>
          </a:p>
        </p:txBody>
      </p:sp>
      <p:pic>
        <p:nvPicPr>
          <p:cNvPr descr="How The Internet Advanced The New Civil Rights Movement https://www.youtube.com/watch?v=oVFpNx5AZ78&amp;list=UUJsSEDFFnMFvW9JWU6XUn0Q&#10;» Subscribe to NowThis World: http://go.nowth.is/World_Subscribe&#10;&#10;In 2016, the UN defined internet access as a human right, but some see it more as a privilege. So should internet access be a human right?&#10;&#10;Learn More:&#10;UN.org: The Universal Declaration of Human Rights&#10;http://www.un.org/en/universal-declaration-human-rights/&#10;&#10;BBC: Internet Access is 'a Fundamental Right'&#10;http://news.bbc.co.uk/2/hi/technology/8548190.stm&#10;&#10;Washington Post: How Easy is it to Shut Off a Country's Internet?&#10;https://www.washingtonpost.com/news/wonk/wp/2012/12/01/how-easy-is-it-to-shut-off-a-countrys-internet/&#10;&#10;Music Track Courtesy of APM Music: &quot;Progressive Science&quot;&#10;&#10;More from NowThis: &#10;&#10;» Subscribe to NowThis News: http://go.nowth.is/News_Subscribe&#10;&#10;NowThis World is dedicated to bringing you topical explainers about the world around you. Each week we’ll be exploring current stories in international news, by examining the facts, providing historical context, and outlining the key players involved. We’ll also highlight powerful countries, ideologies, influential leaders, and ongoing global conflicts that are shaping the current landscape of the international community across the globe today. &#10; &#10;Like NowThis World on Facebook: https://go.nowth.is/World_Facebook&#10;&#10;Connect with Judah: Follow @judah_robinson on Twitter – Facebook: http://go.nowth.is/LikeJudah&#10;Connect with Versha: Follow @versharma on Twitter – Facebook: http://go.nowth.is/LikeVersha&#10;&#10;http://www.youtube.com/nowthisworld&#10;&#10;Special thanks to Laura Ling for hosting Seeker Daily!&#10;Check Laura out on Twitter: https://twitter.com/lauraling" id="499" name="Google Shape;499;p71" title="Is The Internet A Right Or A Privilege?">
            <a:hlinkClick r:id="rId3"/>
          </p:cNvPr>
          <p:cNvPicPr preferRelativeResize="0"/>
          <p:nvPr/>
        </p:nvPicPr>
        <p:blipFill>
          <a:blip r:embed="rId4">
            <a:alphaModFix/>
          </a:blip>
          <a:stretch>
            <a:fillRect/>
          </a:stretch>
        </p:blipFill>
        <p:spPr>
          <a:xfrm>
            <a:off x="1349150" y="1170200"/>
            <a:ext cx="4572000" cy="3429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a:t>
            </a:r>
            <a:endParaRPr/>
          </a:p>
        </p:txBody>
      </p:sp>
      <p:sp>
        <p:nvSpPr>
          <p:cNvPr id="505" name="Google Shape;505;p72"/>
          <p:cNvSpPr txBox="1"/>
          <p:nvPr>
            <p:ph idx="1" type="body"/>
          </p:nvPr>
        </p:nvSpPr>
        <p:spPr>
          <a:xfrm>
            <a:off x="311700" y="1229875"/>
            <a:ext cx="8520600" cy="780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Discussion 1: What do you think human rights are? Discuss your opinions on what rights a human is born with and why you think that they are important or not.</a:t>
            </a:r>
            <a:endParaRPr/>
          </a:p>
        </p:txBody>
      </p:sp>
      <p:sp>
        <p:nvSpPr>
          <p:cNvPr id="506" name="Google Shape;506;p72"/>
          <p:cNvSpPr txBox="1"/>
          <p:nvPr>
            <p:ph idx="1" type="body"/>
          </p:nvPr>
        </p:nvSpPr>
        <p:spPr>
          <a:xfrm>
            <a:off x="311700" y="2222250"/>
            <a:ext cx="8520600" cy="780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Discussion 2: Following on from the video you’ve just been shown, do you think that the internet is a human right or a </a:t>
            </a:r>
            <a:r>
              <a:rPr lang="en"/>
              <a:t>privilege</a:t>
            </a:r>
            <a:r>
              <a:rPr lang="en"/>
              <a:t> that can be taken away?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Fake Web Pages</a:t>
            </a:r>
            <a:endParaRPr/>
          </a:p>
        </p:txBody>
      </p:sp>
      <p:sp>
        <p:nvSpPr>
          <p:cNvPr id="171" name="Google Shape;171;p30"/>
          <p:cNvSpPr txBox="1"/>
          <p:nvPr>
            <p:ph idx="1" type="body"/>
          </p:nvPr>
        </p:nvSpPr>
        <p:spPr>
          <a:xfrm>
            <a:off x="311700" y="1078825"/>
            <a:ext cx="8520600" cy="1175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solidFill>
                  <a:srgbClr val="333333"/>
                </a:solidFill>
              </a:rPr>
              <a:t>The above statement can apply to a lot of different tricks and scams online. However the general idea is that you’re presented with a link to a site that looks </a:t>
            </a:r>
            <a:r>
              <a:rPr lang="en">
                <a:solidFill>
                  <a:srgbClr val="333333"/>
                </a:solidFill>
              </a:rPr>
              <a:t>legitimate</a:t>
            </a:r>
            <a:r>
              <a:rPr lang="en">
                <a:solidFill>
                  <a:srgbClr val="333333"/>
                </a:solidFill>
              </a:rPr>
              <a:t> but isn’t.</a:t>
            </a:r>
            <a:endParaRPr>
              <a:solidFill>
                <a:srgbClr val="333333"/>
              </a:solidFill>
            </a:endParaRPr>
          </a:p>
        </p:txBody>
      </p:sp>
      <p:sp>
        <p:nvSpPr>
          <p:cNvPr id="172" name="Google Shape;172;p30"/>
          <p:cNvSpPr txBox="1"/>
          <p:nvPr/>
        </p:nvSpPr>
        <p:spPr>
          <a:xfrm>
            <a:off x="311700" y="2149475"/>
            <a:ext cx="8520600" cy="10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333333"/>
                </a:solidFill>
                <a:latin typeface="Roboto"/>
                <a:ea typeface="Roboto"/>
                <a:cs typeface="Roboto"/>
                <a:sym typeface="Roboto"/>
              </a:rPr>
              <a:t>A</a:t>
            </a:r>
            <a:r>
              <a:rPr lang="en" sz="1800">
                <a:solidFill>
                  <a:srgbClr val="333333"/>
                </a:solidFill>
                <a:latin typeface="Roboto"/>
                <a:ea typeface="Roboto"/>
                <a:cs typeface="Roboto"/>
                <a:sym typeface="Roboto"/>
              </a:rPr>
              <a:t> common example of this scam could be a pop-up telling you your computer is faulty or at risk of a virus. The pop-up then prompts you to click onto it thus taking you to the illegitimate web page. </a:t>
            </a:r>
            <a:endParaRPr sz="1800">
              <a:solidFill>
                <a:srgbClr val="333333"/>
              </a:solidFill>
              <a:latin typeface="Roboto"/>
              <a:ea typeface="Roboto"/>
              <a:cs typeface="Roboto"/>
              <a:sym typeface="Roboto"/>
            </a:endParaRPr>
          </a:p>
        </p:txBody>
      </p:sp>
      <p:sp>
        <p:nvSpPr>
          <p:cNvPr id="173" name="Google Shape;173;p30"/>
          <p:cNvSpPr txBox="1"/>
          <p:nvPr/>
        </p:nvSpPr>
        <p:spPr>
          <a:xfrm>
            <a:off x="282600" y="3211775"/>
            <a:ext cx="8578800" cy="138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333333"/>
                </a:solidFill>
                <a:latin typeface="Roboto"/>
                <a:ea typeface="Roboto"/>
                <a:cs typeface="Roboto"/>
                <a:sym typeface="Roboto"/>
              </a:rPr>
              <a:t>This is all done to trick victims into handing over details which can then be used to access private information. This could allow the scammer to steal a victim’s money and/or </a:t>
            </a:r>
            <a:r>
              <a:rPr lang="en" sz="1800">
                <a:solidFill>
                  <a:srgbClr val="333333"/>
                </a:solidFill>
                <a:latin typeface="Roboto"/>
                <a:ea typeface="Roboto"/>
                <a:cs typeface="Roboto"/>
                <a:sym typeface="Roboto"/>
              </a:rPr>
              <a:t>identity</a:t>
            </a:r>
            <a:r>
              <a:rPr lang="en" sz="1800">
                <a:solidFill>
                  <a:srgbClr val="333333"/>
                </a:solidFill>
                <a:latin typeface="Roboto"/>
                <a:ea typeface="Roboto"/>
                <a:cs typeface="Roboto"/>
                <a:sym typeface="Roboto"/>
              </a:rPr>
              <a:t>. </a:t>
            </a:r>
            <a:endParaRPr sz="1800">
              <a:solidFill>
                <a:srgbClr val="333333"/>
              </a:solidFill>
              <a:latin typeface="Roboto"/>
              <a:ea typeface="Roboto"/>
              <a:cs typeface="Roboto"/>
              <a:sym typeface="Roboto"/>
            </a:endParaRPr>
          </a:p>
          <a:p>
            <a:pPr indent="0" lvl="0" marL="0" rtl="0" algn="l">
              <a:lnSpc>
                <a:spcPct val="115000"/>
              </a:lnSpc>
              <a:spcBef>
                <a:spcPts val="3100"/>
              </a:spcBef>
              <a:spcAft>
                <a:spcPts val="0"/>
              </a:spcAft>
              <a:buNone/>
            </a:pPr>
            <a:r>
              <a:t/>
            </a:r>
            <a:endParaRPr sz="1100">
              <a:solidFill>
                <a:srgbClr val="33333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‘Foreign Prince’ Trick</a:t>
            </a:r>
            <a:endParaRPr/>
          </a:p>
        </p:txBody>
      </p:sp>
      <p:sp>
        <p:nvSpPr>
          <p:cNvPr id="179" name="Google Shape;179;p31"/>
          <p:cNvSpPr txBox="1"/>
          <p:nvPr>
            <p:ph idx="1" type="body"/>
          </p:nvPr>
        </p:nvSpPr>
        <p:spPr>
          <a:xfrm>
            <a:off x="311700" y="865400"/>
            <a:ext cx="8520600" cy="8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rPr>
              <a:t>Perhaps the most infamous scam in internet history is the “Foreign Prince”. Slight variations of this scam exist but they tend to all be similar in nature.</a:t>
            </a:r>
            <a:endParaRPr>
              <a:solidFill>
                <a:srgbClr val="333333"/>
              </a:solidFill>
            </a:endParaRPr>
          </a:p>
          <a:p>
            <a:pPr indent="0" lvl="0" marL="0" rtl="0" algn="l">
              <a:spcBef>
                <a:spcPts val="31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
        <p:nvSpPr>
          <p:cNvPr id="180" name="Google Shape;180;p31"/>
          <p:cNvSpPr txBox="1"/>
          <p:nvPr/>
        </p:nvSpPr>
        <p:spPr>
          <a:xfrm>
            <a:off x="311700" y="1606050"/>
            <a:ext cx="8520600" cy="17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333333"/>
                </a:solidFill>
                <a:latin typeface="Roboto"/>
                <a:ea typeface="Roboto"/>
                <a:cs typeface="Roboto"/>
                <a:sym typeface="Roboto"/>
              </a:rPr>
              <a:t>You’ll be contacted via email by a person claiming to be either foreign royalty, a wealthy foreigner who’s lost a loved one or any other person with an implausible background. You’ll be asked for help in getting a large sum of money or inheritance safely out of their country. In return you’ll be promised a large fee or payment. Sometimes you’ll be promised jewellery or even treasure.</a:t>
            </a:r>
            <a:endParaRPr sz="1800">
              <a:solidFill>
                <a:srgbClr val="333333"/>
              </a:solidFill>
              <a:latin typeface="Roboto"/>
              <a:ea typeface="Roboto"/>
              <a:cs typeface="Roboto"/>
              <a:sym typeface="Roboto"/>
            </a:endParaRPr>
          </a:p>
          <a:p>
            <a:pPr indent="0" lvl="0" marL="0" rtl="0" algn="l">
              <a:lnSpc>
                <a:spcPct val="115000"/>
              </a:lnSpc>
              <a:spcBef>
                <a:spcPts val="3100"/>
              </a:spcBef>
              <a:spcAft>
                <a:spcPts val="0"/>
              </a:spcAft>
              <a:buNone/>
            </a:pPr>
            <a:r>
              <a:t/>
            </a:r>
            <a:endParaRPr sz="1100"/>
          </a:p>
        </p:txBody>
      </p:sp>
      <p:sp>
        <p:nvSpPr>
          <p:cNvPr id="181" name="Google Shape;181;p31"/>
          <p:cNvSpPr txBox="1"/>
          <p:nvPr/>
        </p:nvSpPr>
        <p:spPr>
          <a:xfrm>
            <a:off x="311700" y="3321750"/>
            <a:ext cx="6404100" cy="13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333333"/>
                </a:solidFill>
                <a:latin typeface="Roboto"/>
                <a:ea typeface="Roboto"/>
                <a:cs typeface="Roboto"/>
                <a:sym typeface="Roboto"/>
              </a:rPr>
              <a:t>Y</a:t>
            </a:r>
            <a:r>
              <a:rPr lang="en" sz="1800">
                <a:solidFill>
                  <a:srgbClr val="333333"/>
                </a:solidFill>
                <a:latin typeface="Roboto"/>
                <a:ea typeface="Roboto"/>
                <a:cs typeface="Roboto"/>
                <a:sym typeface="Roboto"/>
              </a:rPr>
              <a:t>ou’ll be asked to pay various fees necessary for to start and progress the ‘transaction’. However in the end, there is never any actual money or rewards coming your way – you’ll just be milked for fees as long as you stay willing to pay.</a:t>
            </a:r>
            <a:endParaRPr sz="18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ph type="title"/>
          </p:nvPr>
        </p:nvSpPr>
        <p:spPr>
          <a:xfrm>
            <a:off x="311700" y="410000"/>
            <a:ext cx="45915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Hitman Scam</a:t>
            </a:r>
            <a:endParaRPr/>
          </a:p>
        </p:txBody>
      </p:sp>
      <p:sp>
        <p:nvSpPr>
          <p:cNvPr id="187" name="Google Shape;187;p32"/>
          <p:cNvSpPr txBox="1"/>
          <p:nvPr>
            <p:ph idx="1" type="body"/>
          </p:nvPr>
        </p:nvSpPr>
        <p:spPr>
          <a:xfrm>
            <a:off x="311700" y="916175"/>
            <a:ext cx="4928400" cy="17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33333"/>
                </a:solidFill>
              </a:rPr>
              <a:t>This is a relatively new type of scam, and maybe one of the spookiest. The idea is simple, pay up or die. In this scam, you get a mysterious email from an individual who claims to have been hired to kill you.</a:t>
            </a:r>
            <a:endParaRPr sz="1600">
              <a:solidFill>
                <a:srgbClr val="333333"/>
              </a:solidFill>
            </a:endParaRPr>
          </a:p>
          <a:p>
            <a:pPr indent="0" lvl="0" marL="0" rtl="0" algn="l">
              <a:spcBef>
                <a:spcPts val="3100"/>
              </a:spcBef>
              <a:spcAft>
                <a:spcPts val="1200"/>
              </a:spcAft>
              <a:buNone/>
            </a:pPr>
            <a:r>
              <a:t/>
            </a:r>
            <a:endParaRPr sz="1600"/>
          </a:p>
        </p:txBody>
      </p:sp>
      <p:pic>
        <p:nvPicPr>
          <p:cNvPr id="188" name="Google Shape;188;p32"/>
          <p:cNvPicPr preferRelativeResize="0"/>
          <p:nvPr/>
        </p:nvPicPr>
        <p:blipFill>
          <a:blip r:embed="rId3">
            <a:alphaModFix/>
          </a:blip>
          <a:stretch>
            <a:fillRect/>
          </a:stretch>
        </p:blipFill>
        <p:spPr>
          <a:xfrm>
            <a:off x="5449050" y="410000"/>
            <a:ext cx="3383250" cy="2029950"/>
          </a:xfrm>
          <a:prstGeom prst="rect">
            <a:avLst/>
          </a:prstGeom>
          <a:noFill/>
          <a:ln>
            <a:noFill/>
          </a:ln>
        </p:spPr>
      </p:pic>
      <p:sp>
        <p:nvSpPr>
          <p:cNvPr id="189" name="Google Shape;189;p32"/>
          <p:cNvSpPr txBox="1"/>
          <p:nvPr/>
        </p:nvSpPr>
        <p:spPr>
          <a:xfrm>
            <a:off x="109350" y="2439950"/>
            <a:ext cx="8925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33333"/>
                </a:solidFill>
                <a:latin typeface="Roboto"/>
                <a:ea typeface="Roboto"/>
                <a:cs typeface="Roboto"/>
                <a:sym typeface="Roboto"/>
              </a:rPr>
              <a:t>The individual will then offer you a choice of sending a secure, anonymous payment after which he or she will allow you to live and possibly send you evidence regarding the person who wanted you killed in the first place.</a:t>
            </a:r>
            <a:endParaRPr sz="1600">
              <a:latin typeface="Roboto"/>
              <a:ea typeface="Roboto"/>
              <a:cs typeface="Roboto"/>
              <a:sym typeface="Roboto"/>
            </a:endParaRPr>
          </a:p>
        </p:txBody>
      </p:sp>
      <p:sp>
        <p:nvSpPr>
          <p:cNvPr id="190" name="Google Shape;190;p32"/>
          <p:cNvSpPr txBox="1"/>
          <p:nvPr/>
        </p:nvSpPr>
        <p:spPr>
          <a:xfrm>
            <a:off x="160650" y="3363350"/>
            <a:ext cx="8623200" cy="156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3100"/>
              </a:spcAft>
              <a:buNone/>
            </a:pPr>
            <a:r>
              <a:rPr lang="en" sz="1600">
                <a:solidFill>
                  <a:srgbClr val="333333"/>
                </a:solidFill>
                <a:highlight>
                  <a:schemeClr val="lt1"/>
                </a:highlight>
                <a:latin typeface="Roboto"/>
                <a:ea typeface="Roboto"/>
                <a:cs typeface="Roboto"/>
                <a:sym typeface="Roboto"/>
              </a:rPr>
              <a:t>It might sound ridiculous to some, but at the same time, imagine getting an email like this out of the blue and not knowing what to do about it. Generally, these emails will be heavy on threats but light on actual details. Also they’ll often be written in a sloppy or </a:t>
            </a:r>
            <a:r>
              <a:rPr lang="en" sz="1600">
                <a:solidFill>
                  <a:srgbClr val="333333"/>
                </a:solidFill>
                <a:highlight>
                  <a:schemeClr val="lt1"/>
                </a:highlight>
                <a:latin typeface="Roboto"/>
                <a:ea typeface="Roboto"/>
                <a:cs typeface="Roboto"/>
                <a:sym typeface="Roboto"/>
              </a:rPr>
              <a:t>grammatically</a:t>
            </a:r>
            <a:r>
              <a:rPr lang="en" sz="1600">
                <a:solidFill>
                  <a:srgbClr val="333333"/>
                </a:solidFill>
                <a:highlight>
                  <a:schemeClr val="lt1"/>
                </a:highlight>
                <a:latin typeface="Roboto"/>
                <a:ea typeface="Roboto"/>
                <a:cs typeface="Roboto"/>
                <a:sym typeface="Roboto"/>
              </a:rPr>
              <a:t> incorrect manner. However any threat to your life, real or fake, should be taken seriously and reported to the police.</a:t>
            </a:r>
            <a:endParaRPr sz="1600">
              <a:solidFill>
                <a:srgbClr val="333333"/>
              </a:solidFill>
              <a:highlight>
                <a:schemeClr val="lt1"/>
              </a:highlight>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311700" y="177625"/>
            <a:ext cx="36969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Cryptocurrency Scam</a:t>
            </a:r>
            <a:endParaRPr/>
          </a:p>
        </p:txBody>
      </p:sp>
      <p:sp>
        <p:nvSpPr>
          <p:cNvPr id="196" name="Google Shape;196;p33"/>
          <p:cNvSpPr txBox="1"/>
          <p:nvPr>
            <p:ph idx="1" type="body"/>
          </p:nvPr>
        </p:nvSpPr>
        <p:spPr>
          <a:xfrm>
            <a:off x="311700" y="785425"/>
            <a:ext cx="8520600" cy="1105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solidFill>
                  <a:srgbClr val="333333"/>
                </a:solidFill>
              </a:rPr>
              <a:t>The recent popularity of cryptocurrency affords scammers a new opportunity to steal money from people. Since the crypto boom of 2017, there are tons of new cryptocurrencies hitting the market every day.</a:t>
            </a:r>
            <a:endParaRPr/>
          </a:p>
        </p:txBody>
      </p:sp>
      <p:sp>
        <p:nvSpPr>
          <p:cNvPr id="197" name="Google Shape;197;p33"/>
          <p:cNvSpPr txBox="1"/>
          <p:nvPr/>
        </p:nvSpPr>
        <p:spPr>
          <a:xfrm>
            <a:off x="311700" y="1786375"/>
            <a:ext cx="8520600" cy="205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3100"/>
              </a:spcAft>
              <a:buNone/>
            </a:pPr>
            <a:r>
              <a:rPr lang="en" sz="1800">
                <a:solidFill>
                  <a:srgbClr val="333333"/>
                </a:solidFill>
                <a:latin typeface="Roboto"/>
                <a:ea typeface="Roboto"/>
                <a:cs typeface="Roboto"/>
                <a:sym typeface="Roboto"/>
              </a:rPr>
              <a:t>Scammers</a:t>
            </a:r>
            <a:r>
              <a:rPr lang="en" sz="1800">
                <a:solidFill>
                  <a:srgbClr val="333333"/>
                </a:solidFill>
                <a:latin typeface="Roboto"/>
                <a:ea typeface="Roboto"/>
                <a:cs typeface="Roboto"/>
                <a:sym typeface="Roboto"/>
              </a:rPr>
              <a:t> you that their Crypto coin is the next big thing and the future of </a:t>
            </a:r>
            <a:r>
              <a:rPr lang="en" sz="1800">
                <a:solidFill>
                  <a:srgbClr val="333333"/>
                </a:solidFill>
                <a:latin typeface="Roboto"/>
                <a:ea typeface="Roboto"/>
                <a:cs typeface="Roboto"/>
                <a:sym typeface="Roboto"/>
              </a:rPr>
              <a:t>payment</a:t>
            </a:r>
            <a:r>
              <a:rPr lang="en" sz="1800">
                <a:solidFill>
                  <a:srgbClr val="333333"/>
                </a:solidFill>
                <a:latin typeface="Roboto"/>
                <a:ea typeface="Roboto"/>
                <a:cs typeface="Roboto"/>
                <a:sym typeface="Roboto"/>
              </a:rPr>
              <a:t> methods. They’ll start a cryptocurrency and sell you their coins at a low price. They’ll make you believe the coin will boom after the project launch. There are tons of crypto coins without any roadmap and project with their main intention to make money and run away. And even your crypto wallet is not as safe as you think.</a:t>
            </a:r>
            <a:endParaRPr sz="1800">
              <a:solidFill>
                <a:srgbClr val="469BD1"/>
              </a:solidFill>
              <a:latin typeface="Roboto"/>
              <a:ea typeface="Roboto"/>
              <a:cs typeface="Roboto"/>
              <a:sym typeface="Roboto"/>
            </a:endParaRPr>
          </a:p>
        </p:txBody>
      </p:sp>
      <p:sp>
        <p:nvSpPr>
          <p:cNvPr id="198" name="Google Shape;198;p33"/>
          <p:cNvSpPr txBox="1"/>
          <p:nvPr/>
        </p:nvSpPr>
        <p:spPr>
          <a:xfrm>
            <a:off x="311700" y="3691500"/>
            <a:ext cx="7926000" cy="123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333333"/>
                </a:solidFill>
                <a:highlight>
                  <a:schemeClr val="lt1"/>
                </a:highlight>
                <a:latin typeface="Roboto"/>
                <a:ea typeface="Roboto"/>
                <a:cs typeface="Roboto"/>
                <a:sym typeface="Roboto"/>
              </a:rPr>
              <a:t>The Crypto market is still a new thing to many people, those who have no proper knowledge of blockchain technology and related terms are easy prey for crypto scammers.</a:t>
            </a:r>
            <a:endParaRPr sz="1800">
              <a:solidFill>
                <a:srgbClr val="333333"/>
              </a:solidFill>
              <a:highlight>
                <a:schemeClr val="lt1"/>
              </a:highlight>
              <a:latin typeface="Roboto"/>
              <a:ea typeface="Roboto"/>
              <a:cs typeface="Roboto"/>
              <a:sym typeface="Roboto"/>
            </a:endParaRPr>
          </a:p>
          <a:p>
            <a:pPr indent="0" lvl="0" marL="0" rtl="0" algn="l">
              <a:lnSpc>
                <a:spcPct val="115000"/>
              </a:lnSpc>
              <a:spcBef>
                <a:spcPts val="3100"/>
              </a:spcBef>
              <a:spcAft>
                <a:spcPts val="0"/>
              </a:spcAft>
              <a:buNone/>
            </a:pPr>
            <a:r>
              <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Cryptocurrency Scam</a:t>
            </a:r>
            <a:endParaRPr/>
          </a:p>
        </p:txBody>
      </p:sp>
      <p:sp>
        <p:nvSpPr>
          <p:cNvPr id="204" name="Google Shape;204;p34"/>
          <p:cNvSpPr txBox="1"/>
          <p:nvPr>
            <p:ph idx="1" type="body"/>
          </p:nvPr>
        </p:nvSpPr>
        <p:spPr>
          <a:xfrm>
            <a:off x="311700" y="1229875"/>
            <a:ext cx="8520600" cy="104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rPr>
              <a:t>Along with fraud crypto coins like BitConnect, there are exchanges that offer to trade and run away after making a hefty amount of money.</a:t>
            </a:r>
            <a:endParaRPr>
              <a:solidFill>
                <a:srgbClr val="333333"/>
              </a:solidFill>
            </a:endParaRPr>
          </a:p>
          <a:p>
            <a:pPr indent="0" lvl="0" marL="0" rtl="0" algn="l">
              <a:spcBef>
                <a:spcPts val="3100"/>
              </a:spcBef>
              <a:spcAft>
                <a:spcPts val="1200"/>
              </a:spcAft>
              <a:buNone/>
            </a:pPr>
            <a:r>
              <a:t/>
            </a:r>
            <a:endParaRPr/>
          </a:p>
        </p:txBody>
      </p:sp>
      <p:sp>
        <p:nvSpPr>
          <p:cNvPr id="205" name="Google Shape;205;p34"/>
          <p:cNvSpPr txBox="1"/>
          <p:nvPr/>
        </p:nvSpPr>
        <p:spPr>
          <a:xfrm>
            <a:off x="311700" y="2640300"/>
            <a:ext cx="8520600" cy="83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333333"/>
                </a:solidFill>
                <a:latin typeface="Roboto"/>
                <a:ea typeface="Roboto"/>
                <a:cs typeface="Roboto"/>
                <a:sym typeface="Roboto"/>
              </a:rPr>
              <a:t>It is advised to do proper research before buying any crypto coins and trading them to any unreliable exchange.</a:t>
            </a:r>
            <a:endParaRPr sz="1800">
              <a:solidFill>
                <a:srgbClr val="333333"/>
              </a:solidFill>
              <a:latin typeface="Roboto"/>
              <a:ea typeface="Roboto"/>
              <a:cs typeface="Roboto"/>
              <a:sym typeface="Roboto"/>
            </a:endParaRPr>
          </a:p>
          <a:p>
            <a:pPr indent="0" lvl="0" marL="0" rtl="0" algn="l">
              <a:lnSpc>
                <a:spcPct val="115000"/>
              </a:lnSpc>
              <a:spcBef>
                <a:spcPts val="3100"/>
              </a:spcBef>
              <a:spcAft>
                <a:spcPts val="0"/>
              </a:spcAft>
              <a:buNone/>
            </a:pPr>
            <a:r>
              <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